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315" r:id="rId2"/>
    <p:sldId id="257" r:id="rId3"/>
    <p:sldId id="271" r:id="rId4"/>
    <p:sldId id="273" r:id="rId5"/>
    <p:sldId id="272" r:id="rId6"/>
    <p:sldId id="270" r:id="rId7"/>
    <p:sldId id="259" r:id="rId8"/>
    <p:sldId id="274" r:id="rId9"/>
    <p:sldId id="275" r:id="rId10"/>
    <p:sldId id="276" r:id="rId11"/>
    <p:sldId id="277" r:id="rId12"/>
    <p:sldId id="278" r:id="rId13"/>
    <p:sldId id="258" r:id="rId14"/>
    <p:sldId id="279" r:id="rId15"/>
    <p:sldId id="280" r:id="rId16"/>
    <p:sldId id="281" r:id="rId17"/>
    <p:sldId id="284" r:id="rId18"/>
    <p:sldId id="285" r:id="rId19"/>
    <p:sldId id="286" r:id="rId20"/>
    <p:sldId id="287" r:id="rId21"/>
    <p:sldId id="288" r:id="rId22"/>
    <p:sldId id="289" r:id="rId23"/>
    <p:sldId id="290" r:id="rId24"/>
    <p:sldId id="291" r:id="rId25"/>
    <p:sldId id="292" r:id="rId26"/>
    <p:sldId id="293"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6" r:id="rId45"/>
    <p:sldId id="313" r:id="rId46"/>
    <p:sldId id="314" r:id="rId47"/>
  </p:sldIdLst>
  <p:sldSz cx="12192000" cy="6858000"/>
  <p:notesSz cx="6858000" cy="9144000"/>
  <p:embeddedFontLst>
    <p:embeddedFont>
      <p:font typeface="Barlow" panose="00000500000000000000" pitchFamily="2" charset="0"/>
      <p:regular r:id="rId49"/>
      <p:bold r:id="rId50"/>
      <p:italic r:id="rId51"/>
      <p:boldItalic r:id="rId52"/>
    </p:embeddedFont>
    <p:embeddedFont>
      <p:font typeface="iCiel Brandon Text Bold" panose="020B0803020203060203" pitchFamily="34" charset="0"/>
      <p:regular r:id="rId53"/>
    </p:embeddedFont>
    <p:embeddedFont>
      <p:font typeface="K2D" panose="020B0604020202020204" charset="-34"/>
      <p:regular r:id="rId54"/>
      <p:bold r:id="rId55"/>
      <p:italic r:id="rId56"/>
      <p:boldItalic r:id="rId57"/>
    </p:embeddedFont>
    <p:embeddedFont>
      <p:font typeface="Readex Pro" panose="020B0604020202020204" charset="-78"/>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AFEF"/>
    <a:srgbClr val="1F5CAA"/>
    <a:srgbClr val="CCFFFF"/>
    <a:srgbClr val="FFFFFF"/>
    <a:srgbClr val="27ACE3"/>
    <a:srgbClr val="1F5CA9"/>
    <a:srgbClr val="F2F2F2"/>
    <a:srgbClr val="000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91162" autoAdjust="0"/>
  </p:normalViewPr>
  <p:slideViewPr>
    <p:cSldViewPr snapToGrid="0">
      <p:cViewPr varScale="1">
        <p:scale>
          <a:sx n="101" d="100"/>
          <a:sy n="101" d="100"/>
        </p:scale>
        <p:origin x="1116"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420AD-8BFE-4357-BFD4-86605CEC7821}"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27429-3037-4703-81C0-DCADD08A1484}" type="slidenum">
              <a:rPr lang="en-US" smtClean="0"/>
              <a:t>‹#›</a:t>
            </a:fld>
            <a:endParaRPr lang="en-US"/>
          </a:p>
        </p:txBody>
      </p:sp>
    </p:spTree>
    <p:extLst>
      <p:ext uri="{BB962C8B-B14F-4D97-AF65-F5344CB8AC3E}">
        <p14:creationId xmlns:p14="http://schemas.microsoft.com/office/powerpoint/2010/main" val="111932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Sau đây là phần trình bày của 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về nội dung trình bày</a:t>
            </a:r>
          </a:p>
          <a:p>
            <a:endParaRPr lang="en-US"/>
          </a:p>
        </p:txBody>
      </p:sp>
      <p:sp>
        <p:nvSpPr>
          <p:cNvPr id="4" name="Slide Number Placeholder 3"/>
          <p:cNvSpPr>
            <a:spLocks noGrp="1"/>
          </p:cNvSpPr>
          <p:nvPr>
            <p:ph type="sldNum" sz="quarter" idx="5"/>
          </p:nvPr>
        </p:nvSpPr>
        <p:spPr/>
        <p:txBody>
          <a:bodyPr/>
          <a:lstStyle/>
          <a:p>
            <a:fld id="{A8727429-3037-4703-81C0-DCADD08A1484}" type="slidenum">
              <a:rPr lang="en-US" smtClean="0"/>
              <a:t>1</a:t>
            </a:fld>
            <a:endParaRPr lang="en-US"/>
          </a:p>
        </p:txBody>
      </p:sp>
    </p:spTree>
    <p:extLst>
      <p:ext uri="{BB962C8B-B14F-4D97-AF65-F5344CB8AC3E}">
        <p14:creationId xmlns:p14="http://schemas.microsoft.com/office/powerpoint/2010/main" val="34675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Aptos" panose="020B0004020202020204" pitchFamily="34" charset="0"/>
                <a:ea typeface="Aptos" panose="020B0004020202020204" pitchFamily="34" charset="0"/>
                <a:cs typeface="Times New Roman" panose="02020603050405020304" pitchFamily="18" charset="0"/>
              </a:rPr>
              <a:t>về nội dung trình bày</a:t>
            </a:r>
          </a:p>
          <a:p>
            <a:endParaRPr lang="en-US"/>
          </a:p>
        </p:txBody>
      </p:sp>
      <p:sp>
        <p:nvSpPr>
          <p:cNvPr id="4" name="Slide Number Placeholder 3"/>
          <p:cNvSpPr>
            <a:spLocks noGrp="1"/>
          </p:cNvSpPr>
          <p:nvPr>
            <p:ph type="sldNum" sz="quarter" idx="5"/>
          </p:nvPr>
        </p:nvSpPr>
        <p:spPr/>
        <p:txBody>
          <a:bodyPr/>
          <a:lstStyle/>
          <a:p>
            <a:fld id="{A8727429-3037-4703-81C0-DCADD08A1484}" type="slidenum">
              <a:rPr lang="en-US" smtClean="0"/>
              <a:t>2</a:t>
            </a:fld>
            <a:endParaRPr lang="en-US"/>
          </a:p>
        </p:txBody>
      </p:sp>
    </p:spTree>
    <p:extLst>
      <p:ext uri="{BB962C8B-B14F-4D97-AF65-F5344CB8AC3E}">
        <p14:creationId xmlns:p14="http://schemas.microsoft.com/office/powerpoint/2010/main" val="282330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Đầu tiên là phần giới thiệu Trong thời đại số hóa hiện nay, việc sử dụng công nghệ thông tin để xây dựng các hệ thống thông tin là rất quan trọng, đặc biệt trong lĩnh vực thống kê và dự đoán kết quả xổ số. Tuy nhiên, người dùng gặp khó khăn khi tiếp cận thông tin vì dữ liệu được phân tán nhiều nền tảng khác nhau và không phải lúc nào cũng được trình bày rõ ràng. Phương pháp thống kê và dự đoán truyền thống đôi khi sẽ tốn thời gian và dễ xảy ra sai sót. Người dùng cần một hệ thống không chỉ chính xác mà còn trực quan và dễ sử dụng, ngay cả khi với người không am hiểu công nghệ. Vì thế cần 1 Hệ thống thống kê và hỗ trợ phân tích, dự đoán và tạo báo cáo chi tiết để đáp ứng nhu cầu ngày càng cao của người dùng.</a:t>
            </a:r>
          </a:p>
          <a:p>
            <a:endParaRPr lang="en-US"/>
          </a:p>
        </p:txBody>
      </p:sp>
      <p:sp>
        <p:nvSpPr>
          <p:cNvPr id="4" name="Slide Number Placeholder 3"/>
          <p:cNvSpPr>
            <a:spLocks noGrp="1"/>
          </p:cNvSpPr>
          <p:nvPr>
            <p:ph type="sldNum" sz="quarter" idx="5"/>
          </p:nvPr>
        </p:nvSpPr>
        <p:spPr/>
        <p:txBody>
          <a:bodyPr/>
          <a:lstStyle/>
          <a:p>
            <a:fld id="{A8727429-3037-4703-81C0-DCADD08A1484}" type="slidenum">
              <a:rPr lang="en-US" smtClean="0"/>
              <a:t>3</a:t>
            </a:fld>
            <a:endParaRPr lang="en-US"/>
          </a:p>
        </p:txBody>
      </p:sp>
    </p:spTree>
    <p:extLst>
      <p:ext uri="{BB962C8B-B14F-4D97-AF65-F5344CB8AC3E}">
        <p14:creationId xmlns:p14="http://schemas.microsoft.com/office/powerpoint/2010/main" val="77697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Aptos" panose="020B0004020202020204" pitchFamily="34" charset="0"/>
                <a:cs typeface="Times New Roman" panose="02020603050405020304" pitchFamily="18" charset="0"/>
              </a:rPr>
              <a:t>Hiện nay có một số trang web thống  kê tiêu biểu như</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00">
                <a:effectLst/>
                <a:latin typeface="Aptos" panose="020B0004020202020204" pitchFamily="34" charset="0"/>
                <a:ea typeface="Aptos" panose="020B0004020202020204" pitchFamily="34" charset="0"/>
                <a:cs typeface="Arial" panose="020B0604020202020204" pitchFamily="34" charset="0"/>
              </a:rPr>
              <a:t>Các website này cung cấp các tính năng thống kê phổ biến như thống kê tần suất, lô gan, và đầu - đuôi số. Tuy nhiên, việc hiển thị các giải chưa thực sự rõ ràng, gây khó khăn cho người mới tiếp cận với thống kê. Đặc biệt, giao diện có phần phức tạp và thường xuyên xuất hiện quảng cáo, làm ảnh hưởng đến trải nghiệm người dùng.</a:t>
            </a:r>
            <a:endParaRPr lang="en-US" sz="1800" b="1" kern="100">
              <a:effectLst/>
              <a:latin typeface="Times New Roman" panose="02020603050405020304" pitchFamily="18" charset="0"/>
              <a:ea typeface="Aptos" panose="020B0004020202020204" pitchFamily="34" charset="0"/>
            </a:endParaRPr>
          </a:p>
          <a:p>
            <a:endParaRPr lang="en-US"/>
          </a:p>
        </p:txBody>
      </p:sp>
      <p:sp>
        <p:nvSpPr>
          <p:cNvPr id="4" name="Slide Number Placeholder 3"/>
          <p:cNvSpPr>
            <a:spLocks noGrp="1"/>
          </p:cNvSpPr>
          <p:nvPr>
            <p:ph type="sldNum" sz="quarter" idx="5"/>
          </p:nvPr>
        </p:nvSpPr>
        <p:spPr/>
        <p:txBody>
          <a:bodyPr/>
          <a:lstStyle/>
          <a:p>
            <a:fld id="{A8727429-3037-4703-81C0-DCADD08A1484}" type="slidenum">
              <a:rPr lang="en-US" smtClean="0"/>
              <a:t>4</a:t>
            </a:fld>
            <a:endParaRPr lang="en-US"/>
          </a:p>
        </p:txBody>
      </p:sp>
    </p:spTree>
    <p:extLst>
      <p:ext uri="{BB962C8B-B14F-4D97-AF65-F5344CB8AC3E}">
        <p14:creationId xmlns:p14="http://schemas.microsoft.com/office/powerpoint/2010/main" val="255696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Mục tiêu chính là nghiên cứu cách vận hành của xổ số từ đó áp dụng các công nghệ để dây dựng hệ thống tự động thu thập và lưu trữ ,thống kê và phân tích kết quả xổ số đồng thời tích hợp tính năng dự đoán</a:t>
            </a:r>
          </a:p>
          <a:p>
            <a:endParaRPr lang="en-US"/>
          </a:p>
        </p:txBody>
      </p:sp>
      <p:sp>
        <p:nvSpPr>
          <p:cNvPr id="4" name="Slide Number Placeholder 3"/>
          <p:cNvSpPr>
            <a:spLocks noGrp="1"/>
          </p:cNvSpPr>
          <p:nvPr>
            <p:ph type="sldNum" sz="quarter" idx="5"/>
          </p:nvPr>
        </p:nvSpPr>
        <p:spPr/>
        <p:txBody>
          <a:bodyPr/>
          <a:lstStyle/>
          <a:p>
            <a:fld id="{A8727429-3037-4703-81C0-DCADD08A1484}" type="slidenum">
              <a:rPr lang="en-US" smtClean="0"/>
              <a:t>6</a:t>
            </a:fld>
            <a:endParaRPr lang="en-US"/>
          </a:p>
        </p:txBody>
      </p:sp>
    </p:spTree>
    <p:extLst>
      <p:ext uri="{BB962C8B-B14F-4D97-AF65-F5344CB8AC3E}">
        <p14:creationId xmlns:p14="http://schemas.microsoft.com/office/powerpoint/2010/main" val="2899383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ĐẦU TIÊN LÀ PHẦN NGÔN NGỮ LẬP TRÌNH BAO GỒM HTML CSS JAVASCRIPT</a:t>
            </a:r>
          </a:p>
        </p:txBody>
      </p:sp>
      <p:sp>
        <p:nvSpPr>
          <p:cNvPr id="4" name="Slide Number Placeholder 3"/>
          <p:cNvSpPr>
            <a:spLocks noGrp="1"/>
          </p:cNvSpPr>
          <p:nvPr>
            <p:ph type="sldNum" sz="quarter" idx="5"/>
          </p:nvPr>
        </p:nvSpPr>
        <p:spPr/>
        <p:txBody>
          <a:bodyPr/>
          <a:lstStyle/>
          <a:p>
            <a:fld id="{A8727429-3037-4703-81C0-DCADD08A1484}" type="slidenum">
              <a:rPr lang="en-US" smtClean="0"/>
              <a:t>7</a:t>
            </a:fld>
            <a:endParaRPr lang="en-US"/>
          </a:p>
        </p:txBody>
      </p:sp>
    </p:spTree>
    <p:extLst>
      <p:ext uri="{BB962C8B-B14F-4D97-AF65-F5344CB8AC3E}">
        <p14:creationId xmlns:p14="http://schemas.microsoft.com/office/powerpoint/2010/main" val="79039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TẤT CẢ ĐƯỢC NẰM TRONG 1 FRAME WORD</a:t>
            </a:r>
          </a:p>
        </p:txBody>
      </p:sp>
      <p:sp>
        <p:nvSpPr>
          <p:cNvPr id="4" name="Slide Number Placeholder 3"/>
          <p:cNvSpPr>
            <a:spLocks noGrp="1"/>
          </p:cNvSpPr>
          <p:nvPr>
            <p:ph type="sldNum" sz="quarter" idx="5"/>
          </p:nvPr>
        </p:nvSpPr>
        <p:spPr/>
        <p:txBody>
          <a:bodyPr/>
          <a:lstStyle/>
          <a:p>
            <a:fld id="{A8727429-3037-4703-81C0-DCADD08A1484}" type="slidenum">
              <a:rPr lang="en-US" smtClean="0"/>
              <a:t>8</a:t>
            </a:fld>
            <a:endParaRPr lang="en-US"/>
          </a:p>
        </p:txBody>
      </p:sp>
    </p:spTree>
    <p:extLst>
      <p:ext uri="{BB962C8B-B14F-4D97-AF65-F5344CB8AC3E}">
        <p14:creationId xmlns:p14="http://schemas.microsoft.com/office/powerpoint/2010/main" val="90479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600"/>
              </a:spcBef>
            </a:pPr>
            <a:r>
              <a:rPr lang="en-US" sz="1800" b="0" kern="100">
                <a:effectLst/>
                <a:latin typeface="Times New Roman" panose="02020603050405020304" pitchFamily="18" charset="0"/>
                <a:ea typeface="Aptos" panose="020B0004020202020204" pitchFamily="34" charset="0"/>
              </a:rPr>
              <a:t>Đề tài này sử dụng mô hình kiến trúc MVC (Model-View-Controller) và đối với Django thì mặc định đã áp dụng mô hình này. Mô hình này đối với đề tài này sẽ bao gồm:</a:t>
            </a:r>
            <a:endParaRPr lang="en-US" sz="1800" b="1" kern="100">
              <a:effectLst/>
              <a:latin typeface="Times New Roman" panose="02020603050405020304" pitchFamily="18"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1800" b="0" kern="100">
                <a:effectLst/>
                <a:latin typeface="Times New Roman" panose="02020603050405020304" pitchFamily="18" charset="0"/>
                <a:ea typeface="Aptos" panose="020B0004020202020204" pitchFamily="34" charset="0"/>
              </a:rPr>
              <a:t>Model: Lưu trữ dữ liệu kết quả xổ số trong cơ sở dữ liệu MySQL, bao gồm thông tin về các con số ứng với các giải thưởng.</a:t>
            </a:r>
            <a:endParaRPr lang="en-US" sz="1800" b="1" kern="100">
              <a:effectLst/>
              <a:latin typeface="Times New Roman" panose="02020603050405020304" pitchFamily="18"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1800" b="0" kern="100">
                <a:effectLst/>
                <a:latin typeface="Times New Roman" panose="02020603050405020304" pitchFamily="18" charset="0"/>
                <a:ea typeface="Aptos" panose="020B0004020202020204" pitchFamily="34" charset="0"/>
              </a:rPr>
              <a:t>Controller: Tiếp nhận yêu cầu từ người dùng, truy vấn dữ liệu từ Model và xử lý các logic nghiệp vụ như thống kê tần suất các con số hoặc thực hiện dự đoán.</a:t>
            </a:r>
            <a:endParaRPr lang="en-US" sz="1800" b="1" kern="100">
              <a:effectLst/>
              <a:latin typeface="Times New Roman" panose="02020603050405020304" pitchFamily="18"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1800" b="0" kern="100">
                <a:effectLst/>
                <a:latin typeface="Times New Roman" panose="02020603050405020304" pitchFamily="18" charset="0"/>
                <a:ea typeface="Aptos" panose="020B0004020202020204" pitchFamily="34" charset="0"/>
              </a:rPr>
              <a:t>View: Hiển thị kết quả đã được xử lý từ Controller dưới dạng giao diện người dùng, bao gồm bảng kết quả xổ số, biểu đồ thống kê, và các phân tích.</a:t>
            </a:r>
            <a:endParaRPr lang="en-US" sz="1800" b="1" kern="100">
              <a:effectLst/>
              <a:latin typeface="Times New Roman" panose="02020603050405020304" pitchFamily="18" charset="0"/>
              <a:ea typeface="Aptos" panose="020B0004020202020204" pitchFamily="34" charset="0"/>
            </a:endParaRPr>
          </a:p>
          <a:p>
            <a:endParaRPr lang="en-US"/>
          </a:p>
        </p:txBody>
      </p:sp>
      <p:sp>
        <p:nvSpPr>
          <p:cNvPr id="4" name="Slide Number Placeholder 3"/>
          <p:cNvSpPr>
            <a:spLocks noGrp="1"/>
          </p:cNvSpPr>
          <p:nvPr>
            <p:ph type="sldNum" sz="quarter" idx="5"/>
          </p:nvPr>
        </p:nvSpPr>
        <p:spPr/>
        <p:txBody>
          <a:bodyPr/>
          <a:lstStyle/>
          <a:p>
            <a:fld id="{A8727429-3037-4703-81C0-DCADD08A1484}" type="slidenum">
              <a:rPr lang="en-US" smtClean="0"/>
              <a:t>13</a:t>
            </a:fld>
            <a:endParaRPr lang="en-US"/>
          </a:p>
        </p:txBody>
      </p:sp>
    </p:spTree>
    <p:extLst>
      <p:ext uri="{BB962C8B-B14F-4D97-AF65-F5344CB8AC3E}">
        <p14:creationId xmlns:p14="http://schemas.microsoft.com/office/powerpoint/2010/main" val="262109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12/11/2024</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12/11/2024</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12/11/2024</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12/11/2024</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12/11/2024</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12/11/2024</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12/11/2024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hyperlink" Target="https://xoso.com.vn/" TargetMode="Externa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74.png"/><Relationship Id="rId12"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16.png"/><Relationship Id="rId5" Type="http://schemas.openxmlformats.org/officeDocument/2006/relationships/image" Target="../media/image72.png"/><Relationship Id="rId10"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358D-6037-6B11-C840-BC9D907EDC49}"/>
            </a:ext>
          </a:extLst>
        </p:cNvPr>
        <p:cNvGrpSpPr/>
        <p:nvPr/>
      </p:nvGrpSpPr>
      <p:grpSpPr>
        <a:xfrm>
          <a:off x="0" y="0"/>
          <a:ext cx="0" cy="0"/>
          <a:chOff x="0" y="0"/>
          <a:chExt cx="0" cy="0"/>
        </a:xfrm>
      </p:grpSpPr>
      <p:pic>
        <p:nvPicPr>
          <p:cNvPr id="69" name="Picture 68" descr="A blue sky with white clouds&#10;&#10;Description automatically generated">
            <a:extLst>
              <a:ext uri="{FF2B5EF4-FFF2-40B4-BE49-F238E27FC236}">
                <a16:creationId xmlns:a16="http://schemas.microsoft.com/office/drawing/2014/main" id="{DB174C79-B11A-F1E0-1549-5E68163B2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0" name="Rectangle: Rounded Corners 69">
            <a:extLst>
              <a:ext uri="{FF2B5EF4-FFF2-40B4-BE49-F238E27FC236}">
                <a16:creationId xmlns:a16="http://schemas.microsoft.com/office/drawing/2014/main" id="{FF97B770-BCC7-9D94-26DC-0344A02D03E8}"/>
              </a:ext>
            </a:extLst>
          </p:cNvPr>
          <p:cNvSpPr/>
          <p:nvPr/>
        </p:nvSpPr>
        <p:spPr>
          <a:xfrm>
            <a:off x="143933" y="101600"/>
            <a:ext cx="11949393" cy="6580909"/>
          </a:xfrm>
          <a:prstGeom prst="roundRect">
            <a:avLst>
              <a:gd name="adj" fmla="val 1485"/>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Picture 70" descr="A blue diamond with a torch and a circle with a yellow circle and a red and blue circle with white text&#10;&#10;Description automatically generated with medium confidence">
            <a:extLst>
              <a:ext uri="{FF2B5EF4-FFF2-40B4-BE49-F238E27FC236}">
                <a16:creationId xmlns:a16="http://schemas.microsoft.com/office/drawing/2014/main" id="{76124761-7360-DDC8-8898-D1A4E38A8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805" y="286887"/>
            <a:ext cx="1018436" cy="1018186"/>
          </a:xfrm>
          <a:prstGeom prst="rect">
            <a:avLst/>
          </a:prstGeom>
        </p:spPr>
      </p:pic>
      <p:sp>
        <p:nvSpPr>
          <p:cNvPr id="72" name="TextBox 71">
            <a:extLst>
              <a:ext uri="{FF2B5EF4-FFF2-40B4-BE49-F238E27FC236}">
                <a16:creationId xmlns:a16="http://schemas.microsoft.com/office/drawing/2014/main" id="{52D49EEB-8BAB-A568-4238-563E65BFD010}"/>
              </a:ext>
            </a:extLst>
          </p:cNvPr>
          <p:cNvSpPr txBox="1"/>
          <p:nvPr/>
        </p:nvSpPr>
        <p:spPr>
          <a:xfrm>
            <a:off x="4479728" y="426460"/>
            <a:ext cx="3248838" cy="369332"/>
          </a:xfrm>
          <a:prstGeom prst="rect">
            <a:avLst/>
          </a:prstGeom>
          <a:noFill/>
        </p:spPr>
        <p:txBody>
          <a:bodyPr wrap="none" rtlCol="0">
            <a:spAutoFit/>
          </a:bodyPr>
          <a:lstStyle/>
          <a:p>
            <a:r>
              <a:rPr lang="en-US">
                <a:solidFill>
                  <a:srgbClr val="34C1E8"/>
                </a:solidFill>
                <a:latin typeface="iCiel Brandon Text Bold" panose="020B0803020203060203" pitchFamily="34" charset="0"/>
              </a:rPr>
              <a:t>TRƯỜNG ĐẠI HỌC CẦN THƠ</a:t>
            </a:r>
          </a:p>
        </p:txBody>
      </p:sp>
      <p:sp>
        <p:nvSpPr>
          <p:cNvPr id="73" name="TextBox 72">
            <a:extLst>
              <a:ext uri="{FF2B5EF4-FFF2-40B4-BE49-F238E27FC236}">
                <a16:creationId xmlns:a16="http://schemas.microsoft.com/office/drawing/2014/main" id="{5DF9BF89-0FA4-5E1C-0A71-02F812742EBC}"/>
              </a:ext>
            </a:extLst>
          </p:cNvPr>
          <p:cNvSpPr txBox="1"/>
          <p:nvPr/>
        </p:nvSpPr>
        <p:spPr>
          <a:xfrm>
            <a:off x="3074788" y="731244"/>
            <a:ext cx="6042423" cy="369332"/>
          </a:xfrm>
          <a:prstGeom prst="rect">
            <a:avLst/>
          </a:prstGeom>
          <a:noFill/>
        </p:spPr>
        <p:txBody>
          <a:bodyPr wrap="none" rtlCol="0">
            <a:spAutoFit/>
          </a:bodyPr>
          <a:lstStyle/>
          <a:p>
            <a:r>
              <a:rPr lang="en-US">
                <a:solidFill>
                  <a:srgbClr val="34C1E8"/>
                </a:solidFill>
                <a:latin typeface="iCiel Brandon Text Bold" panose="020B0803020203060203" pitchFamily="34" charset="0"/>
              </a:rPr>
              <a:t>TRƯỜNG CÔNG NGHỆ THÔNG TIN VÀ TRUYỀN THÔNG</a:t>
            </a:r>
          </a:p>
        </p:txBody>
      </p:sp>
      <p:sp>
        <p:nvSpPr>
          <p:cNvPr id="76" name="TextBox 75">
            <a:extLst>
              <a:ext uri="{FF2B5EF4-FFF2-40B4-BE49-F238E27FC236}">
                <a16:creationId xmlns:a16="http://schemas.microsoft.com/office/drawing/2014/main" id="{C0D848C2-F15E-EB2D-1897-156D6A64A934}"/>
              </a:ext>
            </a:extLst>
          </p:cNvPr>
          <p:cNvSpPr txBox="1"/>
          <p:nvPr/>
        </p:nvSpPr>
        <p:spPr>
          <a:xfrm>
            <a:off x="229733" y="5632794"/>
            <a:ext cx="3086872" cy="830997"/>
          </a:xfrm>
          <a:prstGeom prst="rect">
            <a:avLst/>
          </a:prstGeom>
          <a:noFill/>
        </p:spPr>
        <p:txBody>
          <a:bodyPr wrap="none" rtlCol="0">
            <a:spAutoFit/>
          </a:bodyPr>
          <a:lstStyle/>
          <a:p>
            <a:pPr algn="ctr"/>
            <a:r>
              <a:rPr lang="en-US" sz="2400" dirty="0" err="1">
                <a:solidFill>
                  <a:srgbClr val="34C1E8"/>
                </a:solidFill>
                <a:latin typeface="iCiel Brandon Text Bold" panose="020B0803020203060203" pitchFamily="34" charset="0"/>
              </a:rPr>
              <a:t>Giảng</a:t>
            </a:r>
            <a:r>
              <a:rPr lang="en-US" sz="2400" dirty="0">
                <a:solidFill>
                  <a:srgbClr val="34C1E8"/>
                </a:solidFill>
                <a:latin typeface="iCiel Brandon Text Bold" panose="020B0803020203060203" pitchFamily="34" charset="0"/>
              </a:rPr>
              <a:t> </a:t>
            </a:r>
            <a:r>
              <a:rPr lang="en-US" sz="2400" dirty="0" err="1">
                <a:solidFill>
                  <a:srgbClr val="34C1E8"/>
                </a:solidFill>
                <a:latin typeface="iCiel Brandon Text Bold" panose="020B0803020203060203" pitchFamily="34" charset="0"/>
              </a:rPr>
              <a:t>viên</a:t>
            </a:r>
            <a:r>
              <a:rPr lang="en-US" sz="2400" dirty="0">
                <a:solidFill>
                  <a:srgbClr val="34C1E8"/>
                </a:solidFill>
                <a:latin typeface="iCiel Brandon Text Bold" panose="020B0803020203060203" pitchFamily="34" charset="0"/>
              </a:rPr>
              <a:t> </a:t>
            </a:r>
            <a:r>
              <a:rPr lang="en-US" sz="2400" dirty="0" err="1">
                <a:solidFill>
                  <a:srgbClr val="34C1E8"/>
                </a:solidFill>
                <a:latin typeface="iCiel Brandon Text Bold" panose="020B0803020203060203" pitchFamily="34" charset="0"/>
              </a:rPr>
              <a:t>hướng</a:t>
            </a:r>
            <a:r>
              <a:rPr lang="en-US" sz="2400" dirty="0">
                <a:solidFill>
                  <a:srgbClr val="34C1E8"/>
                </a:solidFill>
                <a:latin typeface="iCiel Brandon Text Bold" panose="020B0803020203060203" pitchFamily="34" charset="0"/>
              </a:rPr>
              <a:t> </a:t>
            </a:r>
            <a:r>
              <a:rPr lang="en-US" sz="2400" dirty="0" err="1">
                <a:solidFill>
                  <a:srgbClr val="34C1E8"/>
                </a:solidFill>
                <a:latin typeface="iCiel Brandon Text Bold" panose="020B0803020203060203" pitchFamily="34" charset="0"/>
              </a:rPr>
              <a:t>dẫn</a:t>
            </a:r>
            <a:endParaRPr lang="en-US" sz="2400" dirty="0">
              <a:solidFill>
                <a:srgbClr val="34C1E8"/>
              </a:solidFill>
              <a:latin typeface="iCiel Brandon Text Bold" panose="020B0803020203060203" pitchFamily="34" charset="0"/>
            </a:endParaRPr>
          </a:p>
          <a:p>
            <a:pPr algn="ctr"/>
            <a:r>
              <a:rPr lang="en-US" sz="2400" dirty="0" err="1">
                <a:solidFill>
                  <a:srgbClr val="34C1E8"/>
                </a:solidFill>
                <a:latin typeface="iCiel Brandon Text Bold" panose="020B0803020203060203" pitchFamily="34" charset="0"/>
              </a:rPr>
              <a:t>TS.Trang</a:t>
            </a:r>
            <a:r>
              <a:rPr lang="en-US" sz="2400" dirty="0">
                <a:solidFill>
                  <a:srgbClr val="34C1E8"/>
                </a:solidFill>
                <a:latin typeface="iCiel Brandon Text Bold" panose="020B0803020203060203" pitchFamily="34" charset="0"/>
              </a:rPr>
              <a:t> Thanh </a:t>
            </a:r>
            <a:r>
              <a:rPr lang="en-US" sz="2400" dirty="0" err="1">
                <a:solidFill>
                  <a:srgbClr val="34C1E8"/>
                </a:solidFill>
                <a:latin typeface="iCiel Brandon Text Bold" panose="020B0803020203060203" pitchFamily="34" charset="0"/>
              </a:rPr>
              <a:t>Trí</a:t>
            </a:r>
            <a:endParaRPr lang="en-US" sz="2400" dirty="0">
              <a:solidFill>
                <a:srgbClr val="34C1E8"/>
              </a:solidFill>
              <a:latin typeface="iCiel Brandon Text Bold" panose="020B0803020203060203" pitchFamily="34" charset="0"/>
            </a:endParaRPr>
          </a:p>
        </p:txBody>
      </p:sp>
      <p:sp>
        <p:nvSpPr>
          <p:cNvPr id="77" name="TextBox 76">
            <a:extLst>
              <a:ext uri="{FF2B5EF4-FFF2-40B4-BE49-F238E27FC236}">
                <a16:creationId xmlns:a16="http://schemas.microsoft.com/office/drawing/2014/main" id="{FD21988C-1BB5-27F8-1AE1-EDDC91783242}"/>
              </a:ext>
            </a:extLst>
          </p:cNvPr>
          <p:cNvSpPr txBox="1"/>
          <p:nvPr/>
        </p:nvSpPr>
        <p:spPr>
          <a:xfrm>
            <a:off x="8774756" y="5632794"/>
            <a:ext cx="3290644" cy="830997"/>
          </a:xfrm>
          <a:prstGeom prst="rect">
            <a:avLst/>
          </a:prstGeom>
          <a:noFill/>
        </p:spPr>
        <p:txBody>
          <a:bodyPr wrap="none" rtlCol="0">
            <a:spAutoFit/>
          </a:bodyPr>
          <a:lstStyle/>
          <a:p>
            <a:pPr algn="ctr"/>
            <a:r>
              <a:rPr lang="en-US" sz="2400">
                <a:solidFill>
                  <a:srgbClr val="34C1E8"/>
                </a:solidFill>
                <a:latin typeface="iCiel Brandon Text Bold" panose="020B0803020203060203" pitchFamily="34" charset="0"/>
              </a:rPr>
              <a:t>Sinh </a:t>
            </a:r>
            <a:r>
              <a:rPr lang="en-US" sz="2400" err="1">
                <a:solidFill>
                  <a:srgbClr val="34C1E8"/>
                </a:solidFill>
                <a:latin typeface="iCiel Brandon Text Bold" panose="020B0803020203060203" pitchFamily="34" charset="0"/>
              </a:rPr>
              <a:t>viên</a:t>
            </a:r>
            <a:r>
              <a:rPr lang="en-US" sz="2400">
                <a:solidFill>
                  <a:srgbClr val="34C1E8"/>
                </a:solidFill>
                <a:latin typeface="iCiel Brandon Text Bold" panose="020B0803020203060203" pitchFamily="34" charset="0"/>
              </a:rPr>
              <a:t> </a:t>
            </a:r>
            <a:r>
              <a:rPr lang="en-US" sz="2400" err="1">
                <a:solidFill>
                  <a:srgbClr val="34C1E8"/>
                </a:solidFill>
                <a:latin typeface="iCiel Brandon Text Bold" panose="020B0803020203060203" pitchFamily="34" charset="0"/>
              </a:rPr>
              <a:t>thực</a:t>
            </a:r>
            <a:r>
              <a:rPr lang="en-US" sz="2400">
                <a:solidFill>
                  <a:srgbClr val="34C1E8"/>
                </a:solidFill>
                <a:latin typeface="iCiel Brandon Text Bold" panose="020B0803020203060203" pitchFamily="34" charset="0"/>
              </a:rPr>
              <a:t> </a:t>
            </a:r>
            <a:r>
              <a:rPr lang="en-US" sz="2400" err="1">
                <a:solidFill>
                  <a:srgbClr val="34C1E8"/>
                </a:solidFill>
                <a:latin typeface="iCiel Brandon Text Bold" panose="020B0803020203060203" pitchFamily="34" charset="0"/>
              </a:rPr>
              <a:t>hiện</a:t>
            </a:r>
            <a:endParaRPr lang="en-US" sz="2400">
              <a:solidFill>
                <a:srgbClr val="34C1E8"/>
              </a:solidFill>
              <a:latin typeface="iCiel Brandon Text Bold" panose="020B0803020203060203" pitchFamily="34" charset="0"/>
            </a:endParaRPr>
          </a:p>
          <a:p>
            <a:pPr algn="ctr"/>
            <a:r>
              <a:rPr lang="en-US" sz="2400" err="1">
                <a:solidFill>
                  <a:srgbClr val="34C1E8"/>
                </a:solidFill>
                <a:latin typeface="iCiel Brandon Text Bold" panose="020B0803020203060203" pitchFamily="34" charset="0"/>
              </a:rPr>
              <a:t>Hồ</a:t>
            </a:r>
            <a:r>
              <a:rPr lang="en-US" sz="2400">
                <a:solidFill>
                  <a:srgbClr val="34C1E8"/>
                </a:solidFill>
                <a:latin typeface="iCiel Brandon Text Bold" panose="020B0803020203060203" pitchFamily="34" charset="0"/>
              </a:rPr>
              <a:t> Anh </a:t>
            </a:r>
            <a:r>
              <a:rPr lang="en-US" sz="2400" err="1">
                <a:solidFill>
                  <a:srgbClr val="34C1E8"/>
                </a:solidFill>
                <a:latin typeface="iCiel Brandon Text Bold" panose="020B0803020203060203" pitchFamily="34" charset="0"/>
              </a:rPr>
              <a:t>Kiệt</a:t>
            </a:r>
            <a:r>
              <a:rPr lang="en-US" sz="2400">
                <a:solidFill>
                  <a:srgbClr val="34C1E8"/>
                </a:solidFill>
                <a:latin typeface="iCiel Brandon Text Bold" panose="020B0803020203060203" pitchFamily="34" charset="0"/>
              </a:rPr>
              <a:t> B2004731</a:t>
            </a:r>
          </a:p>
        </p:txBody>
      </p:sp>
      <p:sp>
        <p:nvSpPr>
          <p:cNvPr id="78" name="Rectangle: Rounded Corners 77">
            <a:extLst>
              <a:ext uri="{FF2B5EF4-FFF2-40B4-BE49-F238E27FC236}">
                <a16:creationId xmlns:a16="http://schemas.microsoft.com/office/drawing/2014/main" id="{7AC5FD93-B39C-9DD5-9689-41229C8071FC}"/>
              </a:ext>
            </a:extLst>
          </p:cNvPr>
          <p:cNvSpPr/>
          <p:nvPr/>
        </p:nvSpPr>
        <p:spPr>
          <a:xfrm>
            <a:off x="2734733" y="-1425509"/>
            <a:ext cx="6603995" cy="11938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iCiel Brandon Text Bold" panose="020B0803020203060203" pitchFamily="34" charset="0"/>
              </a:rPr>
              <a:t>NỘI DUNG TRÌNH BÀY</a:t>
            </a:r>
          </a:p>
        </p:txBody>
      </p:sp>
      <p:grpSp>
        <p:nvGrpSpPr>
          <p:cNvPr id="82" name="Group 81">
            <a:extLst>
              <a:ext uri="{FF2B5EF4-FFF2-40B4-BE49-F238E27FC236}">
                <a16:creationId xmlns:a16="http://schemas.microsoft.com/office/drawing/2014/main" id="{F0264E2C-F489-BB67-E47E-372A57CE5D39}"/>
              </a:ext>
            </a:extLst>
          </p:cNvPr>
          <p:cNvGrpSpPr/>
          <p:nvPr/>
        </p:nvGrpSpPr>
        <p:grpSpPr>
          <a:xfrm>
            <a:off x="2385471" y="-7188889"/>
            <a:ext cx="2440527" cy="6858000"/>
            <a:chOff x="2385471" y="0"/>
            <a:chExt cx="2440527" cy="6858000"/>
          </a:xfrm>
        </p:grpSpPr>
        <p:sp>
          <p:nvSpPr>
            <p:cNvPr id="83" name="Rectangle 82">
              <a:extLst>
                <a:ext uri="{FF2B5EF4-FFF2-40B4-BE49-F238E27FC236}">
                  <a16:creationId xmlns:a16="http://schemas.microsoft.com/office/drawing/2014/main" id="{5C817555-5DC3-01B7-A4D9-2BE6739CD7FA}"/>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8F82180-70A0-AD9F-2EF5-8D2FAEF50778}"/>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85" name="TextBox 84">
              <a:extLst>
                <a:ext uri="{FF2B5EF4-FFF2-40B4-BE49-F238E27FC236}">
                  <a16:creationId xmlns:a16="http://schemas.microsoft.com/office/drawing/2014/main" id="{22A0D3CB-05BE-8E29-73A5-C59FD10C740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86" name="Picture 2" descr="Html ">
              <a:extLst>
                <a:ext uri="{FF2B5EF4-FFF2-40B4-BE49-F238E27FC236}">
                  <a16:creationId xmlns:a16="http://schemas.microsoft.com/office/drawing/2014/main" id="{4F88A0F4-5C1B-245E-3B55-AB401CD1F45A}"/>
                </a:ext>
              </a:extLst>
            </p:cNvPr>
            <p:cNvPicPr>
              <a:picLocks noChangeAspect="1" noChangeArrowheads="1"/>
            </p:cNvPicPr>
            <p:nvPr/>
          </p:nvPicPr>
          <p:blipFill>
            <a:blip r:embed="rId5">
              <a:alphaModFix amt="12000"/>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87" name="Picture 4" descr="Css 3 ">
              <a:extLst>
                <a:ext uri="{FF2B5EF4-FFF2-40B4-BE49-F238E27FC236}">
                  <a16:creationId xmlns:a16="http://schemas.microsoft.com/office/drawing/2014/main" id="{01FDF4B1-D643-DE1F-78A0-ECF2164622E3}"/>
                </a:ext>
              </a:extLst>
            </p:cNvPr>
            <p:cNvPicPr>
              <a:picLocks noChangeAspect="1" noChangeArrowheads="1"/>
            </p:cNvPicPr>
            <p:nvPr/>
          </p:nvPicPr>
          <p:blipFill>
            <a:blip r:embed="rId7">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6DC0CEF8-35D1-B7EC-2EA0-6D06E3DCF12B}"/>
              </a:ext>
            </a:extLst>
          </p:cNvPr>
          <p:cNvGrpSpPr/>
          <p:nvPr/>
        </p:nvGrpSpPr>
        <p:grpSpPr>
          <a:xfrm>
            <a:off x="4758084" y="8176353"/>
            <a:ext cx="2480333" cy="6858000"/>
            <a:chOff x="4825998" y="0"/>
            <a:chExt cx="2480333" cy="6858000"/>
          </a:xfrm>
        </p:grpSpPr>
        <p:sp>
          <p:nvSpPr>
            <p:cNvPr id="89" name="Rectangle 88">
              <a:extLst>
                <a:ext uri="{FF2B5EF4-FFF2-40B4-BE49-F238E27FC236}">
                  <a16:creationId xmlns:a16="http://schemas.microsoft.com/office/drawing/2014/main" id="{5DDA4B72-1E49-E040-F414-9E79CFF13621}"/>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B137C98-986E-1F85-26DB-4BC69707F8E5}"/>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91" name="Picture 8" descr="Transparency ">
              <a:extLst>
                <a:ext uri="{FF2B5EF4-FFF2-40B4-BE49-F238E27FC236}">
                  <a16:creationId xmlns:a16="http://schemas.microsoft.com/office/drawing/2014/main" id="{8719F4B6-88FA-6BB5-64A4-116782482831}"/>
                </a:ext>
              </a:extLst>
            </p:cNvPr>
            <p:cNvPicPr>
              <a:picLocks noChangeAspect="1" noChangeArrowheads="1"/>
            </p:cNvPicPr>
            <p:nvPr/>
          </p:nvPicPr>
          <p:blipFill>
            <a:blip r:embed="rId8">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6331D0C6-278B-970C-F5BD-76F517948C76}"/>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93" name="Group 92">
            <a:extLst>
              <a:ext uri="{FF2B5EF4-FFF2-40B4-BE49-F238E27FC236}">
                <a16:creationId xmlns:a16="http://schemas.microsoft.com/office/drawing/2014/main" id="{CAFDF794-798F-268B-FB2B-CBF9289869AC}"/>
              </a:ext>
            </a:extLst>
          </p:cNvPr>
          <p:cNvGrpSpPr/>
          <p:nvPr/>
        </p:nvGrpSpPr>
        <p:grpSpPr>
          <a:xfrm>
            <a:off x="7198952" y="-8176353"/>
            <a:ext cx="2469976" cy="7282634"/>
            <a:chOff x="7225500" y="0"/>
            <a:chExt cx="2469976" cy="7282634"/>
          </a:xfrm>
        </p:grpSpPr>
        <p:sp>
          <p:nvSpPr>
            <p:cNvPr id="94" name="Rectangle 93">
              <a:extLst>
                <a:ext uri="{FF2B5EF4-FFF2-40B4-BE49-F238E27FC236}">
                  <a16:creationId xmlns:a16="http://schemas.microsoft.com/office/drawing/2014/main" id="{3083E3CF-2B96-8E49-6B85-055E7A808060}"/>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12" descr="Check list ">
              <a:extLst>
                <a:ext uri="{FF2B5EF4-FFF2-40B4-BE49-F238E27FC236}">
                  <a16:creationId xmlns:a16="http://schemas.microsoft.com/office/drawing/2014/main" id="{190E61F5-E0F3-D6B4-02D0-419C5807F4B9}"/>
                </a:ext>
              </a:extLst>
            </p:cNvPr>
            <p:cNvPicPr>
              <a:picLocks noChangeAspect="1" noChangeArrowheads="1"/>
            </p:cNvPicPr>
            <p:nvPr/>
          </p:nvPicPr>
          <p:blipFill>
            <a:blip r:embed="rId9">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2E3C27C6-D69D-61B5-9C6B-F77620D33749}"/>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97" name="TextBox 96">
              <a:extLst>
                <a:ext uri="{FF2B5EF4-FFF2-40B4-BE49-F238E27FC236}">
                  <a16:creationId xmlns:a16="http://schemas.microsoft.com/office/drawing/2014/main" id="{4AF1D4A5-9671-FDC0-1869-E92DA38CBCBE}"/>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98" name="Group 97">
            <a:extLst>
              <a:ext uri="{FF2B5EF4-FFF2-40B4-BE49-F238E27FC236}">
                <a16:creationId xmlns:a16="http://schemas.microsoft.com/office/drawing/2014/main" id="{D4F62868-8175-835F-D9C9-50E2F2A21058}"/>
              </a:ext>
            </a:extLst>
          </p:cNvPr>
          <p:cNvGrpSpPr/>
          <p:nvPr/>
        </p:nvGrpSpPr>
        <p:grpSpPr>
          <a:xfrm>
            <a:off x="9570254" y="9666148"/>
            <a:ext cx="2523072" cy="6858000"/>
            <a:chOff x="9668928" y="0"/>
            <a:chExt cx="2523072" cy="6858000"/>
          </a:xfrm>
        </p:grpSpPr>
        <p:sp>
          <p:nvSpPr>
            <p:cNvPr id="99" name="Rectangle 98">
              <a:extLst>
                <a:ext uri="{FF2B5EF4-FFF2-40B4-BE49-F238E27FC236}">
                  <a16:creationId xmlns:a16="http://schemas.microsoft.com/office/drawing/2014/main" id="{C8755295-75E9-2AB1-6BD8-3AA8EB3AAEC9}"/>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100" name="Picture 16" descr="Exam ">
              <a:extLst>
                <a:ext uri="{FF2B5EF4-FFF2-40B4-BE49-F238E27FC236}">
                  <a16:creationId xmlns:a16="http://schemas.microsoft.com/office/drawing/2014/main" id="{FFB64885-D557-1F5E-5E58-1F14C62DFCB0}"/>
                </a:ext>
              </a:extLst>
            </p:cNvPr>
            <p:cNvPicPr>
              <a:picLocks noChangeAspect="1" noChangeArrowheads="1"/>
            </p:cNvPicPr>
            <p:nvPr/>
          </p:nvPicPr>
          <p:blipFill>
            <a:blip r:embed="rId10">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EB0B0B12-481C-A200-DEAD-791E4E37078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102" name="TextBox 101">
              <a:extLst>
                <a:ext uri="{FF2B5EF4-FFF2-40B4-BE49-F238E27FC236}">
                  <a16:creationId xmlns:a16="http://schemas.microsoft.com/office/drawing/2014/main" id="{CBBBECA5-B064-9B21-42D8-825CAA11E5B1}"/>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pic>
        <p:nvPicPr>
          <p:cNvPr id="103" name="Picture 2" descr="Number 8 ">
            <a:extLst>
              <a:ext uri="{FF2B5EF4-FFF2-40B4-BE49-F238E27FC236}">
                <a16:creationId xmlns:a16="http://schemas.microsoft.com/office/drawing/2014/main" id="{75326E44-87E1-4633-6888-19D2A7428B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800000">
            <a:off x="6759493" y="5714918"/>
            <a:ext cx="1620092" cy="162009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2" descr="One ">
            <a:extLst>
              <a:ext uri="{FF2B5EF4-FFF2-40B4-BE49-F238E27FC236}">
                <a16:creationId xmlns:a16="http://schemas.microsoft.com/office/drawing/2014/main" id="{B612393A-3B94-B01B-FD9A-9242DB8659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13485">
            <a:off x="10222190" y="100184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descr="Seven ">
            <a:extLst>
              <a:ext uri="{FF2B5EF4-FFF2-40B4-BE49-F238E27FC236}">
                <a16:creationId xmlns:a16="http://schemas.microsoft.com/office/drawing/2014/main" id="{18C3E82B-2C4A-C4BF-79AA-8B7EFB9610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75233">
            <a:off x="10873044" y="-570868"/>
            <a:ext cx="1628927" cy="162892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descr="Five ">
            <a:extLst>
              <a:ext uri="{FF2B5EF4-FFF2-40B4-BE49-F238E27FC236}">
                <a16:creationId xmlns:a16="http://schemas.microsoft.com/office/drawing/2014/main" id="{A4FAA670-620E-3569-BDDA-9C320E072E9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949152">
            <a:off x="-425962" y="-395259"/>
            <a:ext cx="1272320" cy="1272320"/>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F1FE1CA1-A213-76BC-DF24-AF703DD6856C}"/>
              </a:ext>
            </a:extLst>
          </p:cNvPr>
          <p:cNvSpPr txBox="1"/>
          <p:nvPr/>
        </p:nvSpPr>
        <p:spPr>
          <a:xfrm>
            <a:off x="2385332" y="1931589"/>
            <a:ext cx="7361054" cy="646331"/>
          </a:xfrm>
          <a:prstGeom prst="rect">
            <a:avLst/>
          </a:prstGeom>
          <a:noFill/>
        </p:spPr>
        <p:txBody>
          <a:bodyPr wrap="none" rtlCol="0">
            <a:spAutoFit/>
          </a:bodyPr>
          <a:lstStyle/>
          <a:p>
            <a:pPr algn="ctr"/>
            <a:r>
              <a:rPr lang="en-US" sz="3600">
                <a:solidFill>
                  <a:schemeClr val="accent2"/>
                </a:solidFill>
                <a:latin typeface="iCiel Brandon Text Bold" panose="020B0803020203060203" pitchFamily="34" charset="0"/>
              </a:rPr>
              <a:t>BÁO CÁO LUẬN VĂN TỐT NGHIỆP</a:t>
            </a:r>
          </a:p>
        </p:txBody>
      </p:sp>
      <p:sp>
        <p:nvSpPr>
          <p:cNvPr id="110" name="TextBox 109">
            <a:extLst>
              <a:ext uri="{FF2B5EF4-FFF2-40B4-BE49-F238E27FC236}">
                <a16:creationId xmlns:a16="http://schemas.microsoft.com/office/drawing/2014/main" id="{160F5DEB-A4A7-84A8-5A8C-459954706215}"/>
              </a:ext>
            </a:extLst>
          </p:cNvPr>
          <p:cNvSpPr txBox="1"/>
          <p:nvPr/>
        </p:nvSpPr>
        <p:spPr>
          <a:xfrm>
            <a:off x="811443" y="2921115"/>
            <a:ext cx="10534872" cy="1815882"/>
          </a:xfrm>
          <a:prstGeom prst="rect">
            <a:avLst/>
          </a:prstGeom>
          <a:noFill/>
        </p:spPr>
        <p:txBody>
          <a:bodyPr wrap="none" rtlCol="0">
            <a:spAutoFit/>
          </a:bodyPr>
          <a:lstStyle/>
          <a:p>
            <a:pPr algn="ctr"/>
            <a:r>
              <a:rPr lang="en-US" sz="3200">
                <a:solidFill>
                  <a:srgbClr val="34C1E8"/>
                </a:solidFill>
                <a:latin typeface="iCiel Brandon Text Bold" panose="020B0803020203060203" pitchFamily="34" charset="0"/>
              </a:rPr>
              <a:t>ĐỀ TÀI</a:t>
            </a:r>
          </a:p>
          <a:p>
            <a:pPr algn="ctr"/>
            <a:r>
              <a:rPr lang="en-US" sz="4000" b="0" i="0">
                <a:solidFill>
                  <a:srgbClr val="34C1E8"/>
                </a:solidFill>
                <a:effectLst/>
                <a:latin typeface="iCiel Brandon Text Bold" panose="020B0803020203060203" pitchFamily="34" charset="0"/>
              </a:rPr>
              <a:t>XÂY DỰNG HỆ THỐNG THỐNG KÊ KẾT QUẢ </a:t>
            </a:r>
          </a:p>
          <a:p>
            <a:pPr algn="ctr"/>
            <a:r>
              <a:rPr lang="en-US" sz="4000" b="0" i="0">
                <a:solidFill>
                  <a:srgbClr val="34C1E8"/>
                </a:solidFill>
                <a:effectLst/>
                <a:latin typeface="iCiel Brandon Text Bold" panose="020B0803020203060203" pitchFamily="34" charset="0"/>
              </a:rPr>
              <a:t>XỔ SỐ KIẾN THIẾT TRÊN NỀN TẢNG WEB</a:t>
            </a:r>
            <a:endParaRPr lang="en-US" sz="4000" dirty="0">
              <a:solidFill>
                <a:srgbClr val="34C1E8"/>
              </a:solidFill>
              <a:latin typeface="iCiel Brandon Text Bold" panose="020B0803020203060203" pitchFamily="34" charset="0"/>
            </a:endParaRPr>
          </a:p>
        </p:txBody>
      </p:sp>
      <p:grpSp>
        <p:nvGrpSpPr>
          <p:cNvPr id="114" name="Group 113">
            <a:extLst>
              <a:ext uri="{FF2B5EF4-FFF2-40B4-BE49-F238E27FC236}">
                <a16:creationId xmlns:a16="http://schemas.microsoft.com/office/drawing/2014/main" id="{46A91E95-E469-492D-93E2-0A5E7A77F9AF}"/>
              </a:ext>
            </a:extLst>
          </p:cNvPr>
          <p:cNvGrpSpPr/>
          <p:nvPr/>
        </p:nvGrpSpPr>
        <p:grpSpPr>
          <a:xfrm>
            <a:off x="-70754" y="6867796"/>
            <a:ext cx="2469976" cy="6858000"/>
            <a:chOff x="-84505" y="6858000"/>
            <a:chExt cx="2469976" cy="6858000"/>
          </a:xfrm>
        </p:grpSpPr>
        <p:sp>
          <p:nvSpPr>
            <p:cNvPr id="115" name="Rectangle 114">
              <a:extLst>
                <a:ext uri="{FF2B5EF4-FFF2-40B4-BE49-F238E27FC236}">
                  <a16:creationId xmlns:a16="http://schemas.microsoft.com/office/drawing/2014/main" id="{5A521A30-ABA2-D2C2-A483-E394B18D4DA6}"/>
                </a:ext>
              </a:extLst>
            </p:cNvPr>
            <p:cNvSpPr/>
            <p:nvPr/>
          </p:nvSpPr>
          <p:spPr>
            <a:xfrm>
              <a:off x="-36133" y="685800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3E7D8B29-F0CA-3731-4B11-6A52245410CB}"/>
                </a:ext>
              </a:extLst>
            </p:cNvPr>
            <p:cNvSpPr txBox="1"/>
            <p:nvPr/>
          </p:nvSpPr>
          <p:spPr>
            <a:xfrm>
              <a:off x="-84505" y="9434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117" name="TextBox 116">
              <a:extLst>
                <a:ext uri="{FF2B5EF4-FFF2-40B4-BE49-F238E27FC236}">
                  <a16:creationId xmlns:a16="http://schemas.microsoft.com/office/drawing/2014/main" id="{9BD498F0-3E75-DFDC-5D94-F75C1BD40935}"/>
                </a:ext>
              </a:extLst>
            </p:cNvPr>
            <p:cNvSpPr txBox="1"/>
            <p:nvPr/>
          </p:nvSpPr>
          <p:spPr>
            <a:xfrm>
              <a:off x="876848" y="8065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spTree>
    <p:extLst>
      <p:ext uri="{BB962C8B-B14F-4D97-AF65-F5344CB8AC3E}">
        <p14:creationId xmlns:p14="http://schemas.microsoft.com/office/powerpoint/2010/main" val="1716069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55498-4F99-D187-956F-4B3A4CE40519}"/>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C14FDE1B-4EDF-CB6A-363B-73992FB5B9BE}"/>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5" name="TextBox 54">
            <a:extLst>
              <a:ext uri="{FF2B5EF4-FFF2-40B4-BE49-F238E27FC236}">
                <a16:creationId xmlns:a16="http://schemas.microsoft.com/office/drawing/2014/main" id="{CFFBF5A1-41D2-5B56-B6CD-42310F9D3E81}"/>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6" name="Group 55">
            <a:extLst>
              <a:ext uri="{FF2B5EF4-FFF2-40B4-BE49-F238E27FC236}">
                <a16:creationId xmlns:a16="http://schemas.microsoft.com/office/drawing/2014/main" id="{38D029D0-9819-BE62-06FC-83BFCB2C2E7A}"/>
              </a:ext>
            </a:extLst>
          </p:cNvPr>
          <p:cNvGrpSpPr/>
          <p:nvPr/>
        </p:nvGrpSpPr>
        <p:grpSpPr>
          <a:xfrm>
            <a:off x="-33164" y="0"/>
            <a:ext cx="2656852" cy="6858000"/>
            <a:chOff x="2385471" y="-7188889"/>
            <a:chExt cx="2440527" cy="6858000"/>
          </a:xfrm>
        </p:grpSpPr>
        <p:sp>
          <p:nvSpPr>
            <p:cNvPr id="57" name="Rectangle 56">
              <a:extLst>
                <a:ext uri="{FF2B5EF4-FFF2-40B4-BE49-F238E27FC236}">
                  <a16:creationId xmlns:a16="http://schemas.microsoft.com/office/drawing/2014/main" id="{C81D1676-57D5-8A74-860E-904CAEEB2EDE}"/>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426196-C0AE-4C1E-8421-93EDA396697F}"/>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9" name="TextBox 58">
              <a:extLst>
                <a:ext uri="{FF2B5EF4-FFF2-40B4-BE49-F238E27FC236}">
                  <a16:creationId xmlns:a16="http://schemas.microsoft.com/office/drawing/2014/main" id="{8F75923E-69EC-48BE-CE13-4DA6999F641A}"/>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2" name="Rectangle: Rounded Corners 1">
            <a:extLst>
              <a:ext uri="{FF2B5EF4-FFF2-40B4-BE49-F238E27FC236}">
                <a16:creationId xmlns:a16="http://schemas.microsoft.com/office/drawing/2014/main" id="{723011B1-3904-EA92-D566-7B75DAAEFD0F}"/>
              </a:ext>
            </a:extLst>
          </p:cNvPr>
          <p:cNvSpPr/>
          <p:nvPr/>
        </p:nvSpPr>
        <p:spPr>
          <a:xfrm>
            <a:off x="2694552" y="576673"/>
            <a:ext cx="9288901" cy="5652677"/>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BC4846-F5C2-8B30-DB38-20D34174B2A0}"/>
              </a:ext>
            </a:extLst>
          </p:cNvPr>
          <p:cNvSpPr txBox="1"/>
          <p:nvPr/>
        </p:nvSpPr>
        <p:spPr>
          <a:xfrm>
            <a:off x="2945480" y="1642057"/>
            <a:ext cx="8871425" cy="1569660"/>
          </a:xfrm>
          <a:prstGeom prst="rect">
            <a:avLst/>
          </a:prstGeom>
          <a:noFill/>
        </p:spPr>
        <p:txBody>
          <a:bodyPr wrap="square" rtlCol="0">
            <a:spAutoFit/>
          </a:bodyPr>
          <a:lstStyle/>
          <a:p>
            <a:r>
              <a:rPr lang="en-US" sz="3200" kern="0">
                <a:latin typeface="iCiel Brandon Text Bold" panose="020B0803020203060203" pitchFamily="34" charset="0"/>
                <a:ea typeface="Times New Roman" panose="02020603050405020304" pitchFamily="18" charset="0"/>
              </a:rPr>
              <a:t>L</a:t>
            </a:r>
            <a:r>
              <a:rPr lang="en-US" sz="3200" kern="0">
                <a:effectLst/>
                <a:latin typeface="iCiel Brandon Text Bold" panose="020B0803020203060203" pitchFamily="34" charset="0"/>
                <a:ea typeface="Times New Roman" panose="02020603050405020304" pitchFamily="18" charset="0"/>
              </a:rPr>
              <a:t>à một thư viện của JavaScript mã nguồn mở được sử dụng để tạo biểu đồ một cách trực quan trên trang web.</a:t>
            </a:r>
            <a:endParaRPr lang="en-US" sz="7200">
              <a:latin typeface="iCiel Brandon Text Bold" panose="020B0803020203060203" pitchFamily="34" charset="0"/>
            </a:endParaRPr>
          </a:p>
        </p:txBody>
      </p:sp>
      <p:pic>
        <p:nvPicPr>
          <p:cNvPr id="6" name="Picture 2" descr="Getting Started - ChartJS - dyclassroom | Have fun learning :-)">
            <a:extLst>
              <a:ext uri="{FF2B5EF4-FFF2-40B4-BE49-F238E27FC236}">
                <a16:creationId xmlns:a16="http://schemas.microsoft.com/office/drawing/2014/main" id="{5CF0C1EF-CA2D-AFAE-A741-18080B98B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779" y="634391"/>
            <a:ext cx="403860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ow to add chart js in angular? – Tech Incent">
            <a:extLst>
              <a:ext uri="{FF2B5EF4-FFF2-40B4-BE49-F238E27FC236}">
                <a16:creationId xmlns:a16="http://schemas.microsoft.com/office/drawing/2014/main" id="{174B2A34-88A4-E4D4-E1C5-DD45913C5D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431"/>
          <a:stretch/>
        </p:blipFill>
        <p:spPr bwMode="auto">
          <a:xfrm>
            <a:off x="5694848" y="2695769"/>
            <a:ext cx="6122057" cy="336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306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CC68-44EF-874C-A816-7E23CD65F7EF}"/>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9D9B1F0E-439C-45AC-B609-F415487D32D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5" name="TextBox 54">
            <a:extLst>
              <a:ext uri="{FF2B5EF4-FFF2-40B4-BE49-F238E27FC236}">
                <a16:creationId xmlns:a16="http://schemas.microsoft.com/office/drawing/2014/main" id="{E1437D32-DE6F-30E5-53AD-1A945F34E5A6}"/>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6" name="Group 55">
            <a:extLst>
              <a:ext uri="{FF2B5EF4-FFF2-40B4-BE49-F238E27FC236}">
                <a16:creationId xmlns:a16="http://schemas.microsoft.com/office/drawing/2014/main" id="{EAA6C861-FD79-D22C-B509-134BBBA173FA}"/>
              </a:ext>
            </a:extLst>
          </p:cNvPr>
          <p:cNvGrpSpPr/>
          <p:nvPr/>
        </p:nvGrpSpPr>
        <p:grpSpPr>
          <a:xfrm>
            <a:off x="-33164" y="0"/>
            <a:ext cx="2656852" cy="6858000"/>
            <a:chOff x="2385471" y="-7188889"/>
            <a:chExt cx="2440527" cy="6858000"/>
          </a:xfrm>
        </p:grpSpPr>
        <p:sp>
          <p:nvSpPr>
            <p:cNvPr id="57" name="Rectangle 56">
              <a:extLst>
                <a:ext uri="{FF2B5EF4-FFF2-40B4-BE49-F238E27FC236}">
                  <a16:creationId xmlns:a16="http://schemas.microsoft.com/office/drawing/2014/main" id="{04BECA35-8285-0633-E427-BD6FFFCB5D79}"/>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3228C56-CD88-3327-1595-4770E670F20E}"/>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9" name="TextBox 58">
              <a:extLst>
                <a:ext uri="{FF2B5EF4-FFF2-40B4-BE49-F238E27FC236}">
                  <a16:creationId xmlns:a16="http://schemas.microsoft.com/office/drawing/2014/main" id="{3AC4CCD2-DA64-3B32-4B04-DF8380DAF78D}"/>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2" name="Rectangle: Rounded Corners 1">
            <a:extLst>
              <a:ext uri="{FF2B5EF4-FFF2-40B4-BE49-F238E27FC236}">
                <a16:creationId xmlns:a16="http://schemas.microsoft.com/office/drawing/2014/main" id="{9EA7C74C-6B33-66FF-6384-3B7895D8CA80}"/>
              </a:ext>
            </a:extLst>
          </p:cNvPr>
          <p:cNvSpPr/>
          <p:nvPr/>
        </p:nvSpPr>
        <p:spPr>
          <a:xfrm>
            <a:off x="2743981" y="584906"/>
            <a:ext cx="4372998" cy="5652677"/>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chemeClr val="tx1"/>
                </a:solidFill>
                <a:latin typeface="iCiel Brandon Text Bold" panose="020B0803020203060203" pitchFamily="34" charset="0"/>
              </a:rPr>
              <a:t>Thư viện mã nguồn mở dùng để chụp màn hình HTML, xuất hình ảnh (PNG, JPEG).</a:t>
            </a:r>
            <a:endParaRPr lang="en-US" sz="3200">
              <a:solidFill>
                <a:schemeClr val="tx1"/>
              </a:solidFill>
              <a:latin typeface="iCiel Brandon Text Bold" panose="020B0803020203060203" pitchFamily="34" charset="0"/>
            </a:endParaRPr>
          </a:p>
        </p:txBody>
      </p:sp>
      <p:sp>
        <p:nvSpPr>
          <p:cNvPr id="3" name="Rectangle: Rounded Corners 2">
            <a:extLst>
              <a:ext uri="{FF2B5EF4-FFF2-40B4-BE49-F238E27FC236}">
                <a16:creationId xmlns:a16="http://schemas.microsoft.com/office/drawing/2014/main" id="{0424D041-7AB1-84C4-B2C6-36830857EC63}"/>
              </a:ext>
            </a:extLst>
          </p:cNvPr>
          <p:cNvSpPr/>
          <p:nvPr/>
        </p:nvSpPr>
        <p:spPr>
          <a:xfrm>
            <a:off x="7514203" y="602661"/>
            <a:ext cx="4372998" cy="5652677"/>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solidFill>
                  <a:schemeClr val="tx1"/>
                </a:solidFill>
                <a:latin typeface="iCiel Brandon Text Bold" panose="020B0803020203060203" pitchFamily="34" charset="0"/>
              </a:rPr>
              <a:t>Thư viện tạo file PDF, hỗ trợ chèn văn bản, hình ảnh, phân trang.</a:t>
            </a:r>
            <a:endParaRPr lang="en-US" sz="3600">
              <a:solidFill>
                <a:schemeClr val="tx1"/>
              </a:solidFill>
              <a:latin typeface="iCiel Brandon Text Bold" panose="020B0803020203060203" pitchFamily="34" charset="0"/>
            </a:endParaRPr>
          </a:p>
        </p:txBody>
      </p:sp>
      <p:pic>
        <p:nvPicPr>
          <p:cNvPr id="8" name="Picture 7">
            <a:extLst>
              <a:ext uri="{FF2B5EF4-FFF2-40B4-BE49-F238E27FC236}">
                <a16:creationId xmlns:a16="http://schemas.microsoft.com/office/drawing/2014/main" id="{E6AFB472-744F-727C-E466-A6C9D64AC5FE}"/>
              </a:ext>
            </a:extLst>
          </p:cNvPr>
          <p:cNvPicPr>
            <a:picLocks noChangeAspect="1"/>
          </p:cNvPicPr>
          <p:nvPr/>
        </p:nvPicPr>
        <p:blipFill>
          <a:blip r:embed="rId2"/>
          <a:stretch>
            <a:fillRect/>
          </a:stretch>
        </p:blipFill>
        <p:spPr>
          <a:xfrm>
            <a:off x="3873057" y="238741"/>
            <a:ext cx="2114845" cy="1114581"/>
          </a:xfrm>
          <a:prstGeom prst="rect">
            <a:avLst/>
          </a:prstGeom>
        </p:spPr>
      </p:pic>
      <p:pic>
        <p:nvPicPr>
          <p:cNvPr id="10" name="Picture 9">
            <a:extLst>
              <a:ext uri="{FF2B5EF4-FFF2-40B4-BE49-F238E27FC236}">
                <a16:creationId xmlns:a16="http://schemas.microsoft.com/office/drawing/2014/main" id="{05F544F0-A2E1-FA51-40BB-061A406077C9}"/>
              </a:ext>
            </a:extLst>
          </p:cNvPr>
          <p:cNvPicPr>
            <a:picLocks noChangeAspect="1"/>
          </p:cNvPicPr>
          <p:nvPr/>
        </p:nvPicPr>
        <p:blipFill>
          <a:blip r:embed="rId3"/>
          <a:stretch>
            <a:fillRect/>
          </a:stretch>
        </p:blipFill>
        <p:spPr>
          <a:xfrm>
            <a:off x="8691918" y="295295"/>
            <a:ext cx="2114845" cy="1001474"/>
          </a:xfrm>
          <a:prstGeom prst="rect">
            <a:avLst/>
          </a:prstGeom>
        </p:spPr>
      </p:pic>
      <p:sp>
        <p:nvSpPr>
          <p:cNvPr id="11" name="Rectangle: Rounded Corners 10">
            <a:extLst>
              <a:ext uri="{FF2B5EF4-FFF2-40B4-BE49-F238E27FC236}">
                <a16:creationId xmlns:a16="http://schemas.microsoft.com/office/drawing/2014/main" id="{878E420B-FE60-A30C-E9B6-D66FB7A50E57}"/>
              </a:ext>
            </a:extLst>
          </p:cNvPr>
          <p:cNvSpPr/>
          <p:nvPr/>
        </p:nvSpPr>
        <p:spPr>
          <a:xfrm>
            <a:off x="2743981" y="4876800"/>
            <a:ext cx="9143220" cy="1668149"/>
          </a:xfrm>
          <a:prstGeom prst="roundRect">
            <a:avLst>
              <a:gd name="adj" fmla="val 31116"/>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iCiel Brandon Text Bold" panose="020B0803020203060203" pitchFamily="34" charset="0"/>
              </a:rPr>
              <a:t>Kết hợp html2canvas và jsPDF để chuyển HTML thành PDF.</a:t>
            </a:r>
          </a:p>
        </p:txBody>
      </p:sp>
    </p:spTree>
    <p:extLst>
      <p:ext uri="{BB962C8B-B14F-4D97-AF65-F5344CB8AC3E}">
        <p14:creationId xmlns:p14="http://schemas.microsoft.com/office/powerpoint/2010/main" val="1751889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50" fill="hold"/>
                                        <p:tgtEl>
                                          <p:spTgt spid="11"/>
                                        </p:tgtEl>
                                        <p:attrNameLst>
                                          <p:attrName>ppt_x</p:attrName>
                                        </p:attrNameLst>
                                      </p:cBhvr>
                                      <p:tavLst>
                                        <p:tav tm="0">
                                          <p:val>
                                            <p:strVal val="#ppt_x"/>
                                          </p:val>
                                        </p:tav>
                                        <p:tav tm="100000">
                                          <p:val>
                                            <p:strVal val="#ppt_x"/>
                                          </p:val>
                                        </p:tav>
                                      </p:tavLst>
                                    </p:anim>
                                    <p:anim calcmode="lin" valueType="num">
                                      <p:cBhvr additive="base">
                                        <p:cTn id="22"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45CFB-F74D-0BFE-8546-3D467D9A978B}"/>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8E6DD85A-7C59-E71C-A37D-4CC9103708EC}"/>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5" name="TextBox 54">
            <a:extLst>
              <a:ext uri="{FF2B5EF4-FFF2-40B4-BE49-F238E27FC236}">
                <a16:creationId xmlns:a16="http://schemas.microsoft.com/office/drawing/2014/main" id="{3EB6AA9C-1DD1-B801-2F3F-5A0EA544B717}"/>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6" name="Group 55">
            <a:extLst>
              <a:ext uri="{FF2B5EF4-FFF2-40B4-BE49-F238E27FC236}">
                <a16:creationId xmlns:a16="http://schemas.microsoft.com/office/drawing/2014/main" id="{514F6119-F08C-3AB2-A1CD-6BB71D24D377}"/>
              </a:ext>
            </a:extLst>
          </p:cNvPr>
          <p:cNvGrpSpPr/>
          <p:nvPr/>
        </p:nvGrpSpPr>
        <p:grpSpPr>
          <a:xfrm>
            <a:off x="-33164" y="0"/>
            <a:ext cx="2656852" cy="6858000"/>
            <a:chOff x="2385471" y="-7188889"/>
            <a:chExt cx="2440527" cy="6858000"/>
          </a:xfrm>
        </p:grpSpPr>
        <p:sp>
          <p:nvSpPr>
            <p:cNvPr id="57" name="Rectangle 56">
              <a:extLst>
                <a:ext uri="{FF2B5EF4-FFF2-40B4-BE49-F238E27FC236}">
                  <a16:creationId xmlns:a16="http://schemas.microsoft.com/office/drawing/2014/main" id="{C2ACC0B2-95C8-AFAB-65F7-BAEAC8D69BB2}"/>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EADAECA-BEF7-EF25-A474-B55C7F6FE4AA}"/>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9" name="TextBox 58">
              <a:extLst>
                <a:ext uri="{FF2B5EF4-FFF2-40B4-BE49-F238E27FC236}">
                  <a16:creationId xmlns:a16="http://schemas.microsoft.com/office/drawing/2014/main" id="{7B9000FC-5AF0-4B03-4FCC-17E8E05CB7D6}"/>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4" name="TextBox 3">
            <a:extLst>
              <a:ext uri="{FF2B5EF4-FFF2-40B4-BE49-F238E27FC236}">
                <a16:creationId xmlns:a16="http://schemas.microsoft.com/office/drawing/2014/main" id="{F4E1868A-74EE-5D93-8514-538C094D75FC}"/>
              </a:ext>
            </a:extLst>
          </p:cNvPr>
          <p:cNvSpPr txBox="1"/>
          <p:nvPr/>
        </p:nvSpPr>
        <p:spPr>
          <a:xfrm>
            <a:off x="4254842" y="249962"/>
            <a:ext cx="7494021" cy="1077218"/>
          </a:xfrm>
          <a:prstGeom prst="rect">
            <a:avLst/>
          </a:prstGeom>
          <a:noFill/>
        </p:spPr>
        <p:txBody>
          <a:bodyPr wrap="square" rtlCol="0">
            <a:spAutoFit/>
          </a:bodyPr>
          <a:lstStyle/>
          <a:p>
            <a:r>
              <a:rPr lang="en-US" sz="3200" kern="0">
                <a:effectLst/>
                <a:latin typeface="iCiel Brandon Text Bold" panose="020B0803020203060203" pitchFamily="34" charset="0"/>
                <a:ea typeface="Times New Roman" panose="02020603050405020304" pitchFamily="18" charset="0"/>
              </a:rPr>
              <a:t>Visual studio code là một trình soạn thảo được nhiều người sử dụng </a:t>
            </a:r>
            <a:endParaRPr lang="en-US" sz="11500">
              <a:latin typeface="iCiel Brandon Text Bold" panose="020B0803020203060203" pitchFamily="34" charset="0"/>
            </a:endParaRPr>
          </a:p>
        </p:txBody>
      </p:sp>
      <p:pic>
        <p:nvPicPr>
          <p:cNvPr id="5" name="Picture 2" descr="Visual studio ">
            <a:extLst>
              <a:ext uri="{FF2B5EF4-FFF2-40B4-BE49-F238E27FC236}">
                <a16:creationId xmlns:a16="http://schemas.microsoft.com/office/drawing/2014/main" id="{2329B998-4F3E-DA30-2C8E-4DFA7AC8F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62" y="10798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ySQL Workbench Download for Free - 2023 Latest Version">
            <a:extLst>
              <a:ext uri="{FF2B5EF4-FFF2-40B4-BE49-F238E27FC236}">
                <a16:creationId xmlns:a16="http://schemas.microsoft.com/office/drawing/2014/main" id="{F8608FC6-9F3C-1817-0595-5669E4A6A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06" y="1618227"/>
            <a:ext cx="1322511" cy="1322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93B631-C4DE-3C2C-B965-DB0303F39399}"/>
              </a:ext>
            </a:extLst>
          </p:cNvPr>
          <p:cNvSpPr txBox="1"/>
          <p:nvPr/>
        </p:nvSpPr>
        <p:spPr>
          <a:xfrm>
            <a:off x="4254842" y="1780529"/>
            <a:ext cx="7937158" cy="1077218"/>
          </a:xfrm>
          <a:prstGeom prst="rect">
            <a:avLst/>
          </a:prstGeom>
          <a:noFill/>
        </p:spPr>
        <p:txBody>
          <a:bodyPr wrap="square" rtlCol="0">
            <a:spAutoFit/>
          </a:bodyPr>
          <a:lstStyle/>
          <a:p>
            <a:r>
              <a:rPr lang="vi-VN" sz="3200">
                <a:latin typeface="iCiel Brandon Text Bold" panose="020B0803020203060203" pitchFamily="34" charset="0"/>
              </a:rPr>
              <a:t>MySQL Workbench là một công cụ quản lý cơ sở dữ liệu MySQL</a:t>
            </a:r>
            <a:endParaRPr lang="en-US" sz="3200">
              <a:latin typeface="iCiel Brandon Text Bold" panose="020B0803020203060203" pitchFamily="34" charset="0"/>
            </a:endParaRPr>
          </a:p>
        </p:txBody>
      </p:sp>
      <p:sp>
        <p:nvSpPr>
          <p:cNvPr id="9" name="TextBox 8">
            <a:extLst>
              <a:ext uri="{FF2B5EF4-FFF2-40B4-BE49-F238E27FC236}">
                <a16:creationId xmlns:a16="http://schemas.microsoft.com/office/drawing/2014/main" id="{4334988D-1F31-E036-5F2A-04E531E7F0A2}"/>
              </a:ext>
            </a:extLst>
          </p:cNvPr>
          <p:cNvSpPr txBox="1"/>
          <p:nvPr/>
        </p:nvSpPr>
        <p:spPr>
          <a:xfrm>
            <a:off x="4132959" y="3176479"/>
            <a:ext cx="7494021" cy="1569660"/>
          </a:xfrm>
          <a:prstGeom prst="rect">
            <a:avLst/>
          </a:prstGeom>
          <a:noFill/>
        </p:spPr>
        <p:txBody>
          <a:bodyPr wrap="square" rtlCol="0">
            <a:spAutoFit/>
          </a:bodyPr>
          <a:lstStyle/>
          <a:p>
            <a:r>
              <a:rPr lang="en-US" sz="3200" kern="0">
                <a:effectLst/>
                <a:latin typeface="iCiel Brandon Text Bold" panose="020B0803020203060203" pitchFamily="34" charset="0"/>
                <a:ea typeface="Times New Roman" panose="02020603050405020304" pitchFamily="18" charset="0"/>
              </a:rPr>
              <a:t>Draw.io là một công cụ trực tuyến cho người dùng tạo các sơ đồ một cách nhanh chóng </a:t>
            </a:r>
            <a:endParaRPr lang="en-US" sz="11500">
              <a:latin typeface="iCiel Brandon Text Bold" panose="020B0803020203060203" pitchFamily="34" charset="0"/>
            </a:endParaRPr>
          </a:p>
        </p:txBody>
      </p:sp>
      <p:pic>
        <p:nvPicPr>
          <p:cNvPr id="12" name="Picture 8" descr="User Guide to draw.io. Introduction | by Hasali Edirisinghe | Medium">
            <a:extLst>
              <a:ext uri="{FF2B5EF4-FFF2-40B4-BE49-F238E27FC236}">
                <a16:creationId xmlns:a16="http://schemas.microsoft.com/office/drawing/2014/main" id="{E8DDDF1C-AA16-A37A-8A83-FC867716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699" y="3212912"/>
            <a:ext cx="1375260" cy="14967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4B7122D-D2CD-4C40-73C3-FF97570FA1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1423" y="5151800"/>
            <a:ext cx="1193800" cy="11638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019B67-C538-7984-99EF-8202668E71EA}"/>
              </a:ext>
            </a:extLst>
          </p:cNvPr>
          <p:cNvSpPr txBox="1"/>
          <p:nvPr/>
        </p:nvSpPr>
        <p:spPr>
          <a:xfrm>
            <a:off x="4132959" y="4948917"/>
            <a:ext cx="7494021" cy="1569660"/>
          </a:xfrm>
          <a:prstGeom prst="rect">
            <a:avLst/>
          </a:prstGeom>
          <a:noFill/>
        </p:spPr>
        <p:txBody>
          <a:bodyPr wrap="square" rtlCol="0">
            <a:spAutoFit/>
          </a:bodyPr>
          <a:lstStyle/>
          <a:p>
            <a:r>
              <a:rPr lang="vi-VN" sz="3200">
                <a:latin typeface="iCiel Brandon Text Bold" panose="020B0803020203060203" pitchFamily="34" charset="0"/>
              </a:rPr>
              <a:t>Adobe Illustrator là phần mềm thiết kế đồ họa vector, tạo hình ảnh không mất chất lượng khi phóng to.</a:t>
            </a:r>
            <a:endParaRPr lang="en-US" sz="11500">
              <a:latin typeface="iCiel Brandon Text Bold" panose="020B0803020203060203" pitchFamily="34" charset="0"/>
            </a:endParaRPr>
          </a:p>
        </p:txBody>
      </p:sp>
    </p:spTree>
    <p:extLst>
      <p:ext uri="{BB962C8B-B14F-4D97-AF65-F5344CB8AC3E}">
        <p14:creationId xmlns:p14="http://schemas.microsoft.com/office/powerpoint/2010/main" val="25497498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6970E44-3F6D-9952-F7D3-15099B4A7C25}"/>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C6A67275-4D4F-C179-FF3F-926763F2AD0A}"/>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712C93-00DE-D99C-EFF2-6081C9E97A8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C2A0EE61-1AF2-C16A-1A5B-FBC29EEEEA1B}"/>
                </a:ext>
              </a:extLst>
            </p:cNvPr>
            <p:cNvPicPr>
              <a:picLocks noChangeAspect="1" noChangeArrowheads="1"/>
            </p:cNvPicPr>
            <p:nvPr/>
          </p:nvPicPr>
          <p:blipFill>
            <a:blip r:embed="rId3">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1FEA25-7D89-E711-574B-352C3066C696}"/>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0" name="Rectangle: Rounded Corners 9">
            <a:extLst>
              <a:ext uri="{FF2B5EF4-FFF2-40B4-BE49-F238E27FC236}">
                <a16:creationId xmlns:a16="http://schemas.microsoft.com/office/drawing/2014/main" id="{30FB7D5C-DCE4-C1B2-1355-CF6F4CB5209C}"/>
              </a:ext>
            </a:extLst>
          </p:cNvPr>
          <p:cNvSpPr/>
          <p:nvPr/>
        </p:nvSpPr>
        <p:spPr>
          <a:xfrm>
            <a:off x="3933541" y="-304800"/>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chemeClr val="tx1"/>
                </a:solidFill>
                <a:latin typeface="iCiel Brandon Text Bold" panose="020B0803020203060203" pitchFamily="34" charset="0"/>
              </a:rPr>
              <a:t>Kiến trúc hệ thống MVC</a:t>
            </a:r>
          </a:p>
        </p:txBody>
      </p:sp>
      <p:pic>
        <p:nvPicPr>
          <p:cNvPr id="11" name="Picture 10" descr="A diagram of a system&#10;&#10;Description automatically generated">
            <a:extLst>
              <a:ext uri="{FF2B5EF4-FFF2-40B4-BE49-F238E27FC236}">
                <a16:creationId xmlns:a16="http://schemas.microsoft.com/office/drawing/2014/main" id="{ADC977A2-7DB4-8881-3D2F-47437B058D67}"/>
              </a:ext>
            </a:extLst>
          </p:cNvPr>
          <p:cNvPicPr>
            <a:picLocks noChangeAspect="1"/>
          </p:cNvPicPr>
          <p:nvPr/>
        </p:nvPicPr>
        <p:blipFill>
          <a:blip r:embed="rId4"/>
          <a:stretch>
            <a:fillRect/>
          </a:stretch>
        </p:blipFill>
        <p:spPr>
          <a:xfrm>
            <a:off x="3348157" y="1132299"/>
            <a:ext cx="7842415" cy="4593402"/>
          </a:xfrm>
          <a:prstGeom prst="rect">
            <a:avLst/>
          </a:prstGeom>
        </p:spPr>
      </p:pic>
      <p:grpSp>
        <p:nvGrpSpPr>
          <p:cNvPr id="17" name="Group 16">
            <a:extLst>
              <a:ext uri="{FF2B5EF4-FFF2-40B4-BE49-F238E27FC236}">
                <a16:creationId xmlns:a16="http://schemas.microsoft.com/office/drawing/2014/main" id="{A652DF35-06AD-5A09-7512-DD78A4F0086A}"/>
              </a:ext>
            </a:extLst>
          </p:cNvPr>
          <p:cNvGrpSpPr/>
          <p:nvPr/>
        </p:nvGrpSpPr>
        <p:grpSpPr>
          <a:xfrm>
            <a:off x="2663448" y="6973281"/>
            <a:ext cx="3537028" cy="5285946"/>
            <a:chOff x="2746273" y="900439"/>
            <a:chExt cx="4274104" cy="5787447"/>
          </a:xfrm>
        </p:grpSpPr>
        <p:sp>
          <p:nvSpPr>
            <p:cNvPr id="18" name="Rectangle: Rounded Corners 17">
              <a:extLst>
                <a:ext uri="{FF2B5EF4-FFF2-40B4-BE49-F238E27FC236}">
                  <a16:creationId xmlns:a16="http://schemas.microsoft.com/office/drawing/2014/main" id="{66BB1C25-525D-7CCC-F98C-0F71B93C9FB3}"/>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4FF18-EC2C-5E2C-FA75-EECB658B8E5F}"/>
                </a:ext>
              </a:extLst>
            </p:cNvPr>
            <p:cNvSpPr txBox="1"/>
            <p:nvPr/>
          </p:nvSpPr>
          <p:spPr>
            <a:xfrm>
              <a:off x="2894114" y="1018976"/>
              <a:ext cx="4126263" cy="1569660"/>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Sơ đồ chức năng:</a:t>
              </a:r>
            </a:p>
            <a:p>
              <a:r>
                <a:rPr lang="en-US" sz="3200" kern="0">
                  <a:latin typeface="iCiel Brandon Text Bold" panose="020B0803020203060203" pitchFamily="34" charset="0"/>
                  <a:ea typeface="Times New Roman" panose="02020603050405020304" pitchFamily="18" charset="0"/>
                </a:rPr>
                <a:t>G</a:t>
              </a:r>
              <a:r>
                <a:rPr lang="vi-VN" sz="3200" kern="0">
                  <a:effectLst/>
                  <a:latin typeface="iCiel Brandon Text Bold" panose="020B0803020203060203" pitchFamily="34" charset="0"/>
                  <a:ea typeface="Times New Roman" panose="02020603050405020304" pitchFamily="18" charset="0"/>
                </a:rPr>
                <a:t>iúp mô tả c</a:t>
              </a:r>
              <a:r>
                <a:rPr lang="en-US" sz="3200" kern="0">
                  <a:effectLst/>
                  <a:latin typeface="iCiel Brandon Text Bold" panose="020B0803020203060203" pitchFamily="34" charset="0"/>
                  <a:ea typeface="Times New Roman" panose="02020603050405020304" pitchFamily="18" charset="0"/>
                </a:rPr>
                <a:t>ấu trúc của một hệ thống</a:t>
              </a:r>
              <a:endParaRPr lang="en-US" sz="11500">
                <a:latin typeface="iCiel Brandon Text Bold" panose="020B0803020203060203" pitchFamily="34" charset="0"/>
              </a:endParaRPr>
            </a:p>
          </p:txBody>
        </p:sp>
      </p:grpSp>
      <p:sp>
        <p:nvSpPr>
          <p:cNvPr id="20" name="Rectangle: Rounded Corners 19">
            <a:extLst>
              <a:ext uri="{FF2B5EF4-FFF2-40B4-BE49-F238E27FC236}">
                <a16:creationId xmlns:a16="http://schemas.microsoft.com/office/drawing/2014/main" id="{B86E1DBE-9B3F-A52C-F4F3-54EAF8B10AB6}"/>
              </a:ext>
            </a:extLst>
          </p:cNvPr>
          <p:cNvSpPr/>
          <p:nvPr/>
        </p:nvSpPr>
        <p:spPr>
          <a:xfrm>
            <a:off x="6138413" y="6984496"/>
            <a:ext cx="5867504" cy="5285946"/>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8110AD7-9A85-4B26-82FA-EAF114A70D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86165" y="7267010"/>
            <a:ext cx="4572000" cy="4592955"/>
          </a:xfrm>
          <a:prstGeom prst="rect">
            <a:avLst/>
          </a:prstGeom>
          <a:noFill/>
          <a:ln>
            <a:noFill/>
          </a:ln>
        </p:spPr>
      </p:pic>
    </p:spTree>
    <p:extLst>
      <p:ext uri="{BB962C8B-B14F-4D97-AF65-F5344CB8AC3E}">
        <p14:creationId xmlns:p14="http://schemas.microsoft.com/office/powerpoint/2010/main" val="293118606"/>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EE17A-96C9-8F4B-C9D7-8EEED4C5222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B85F005-EE15-4B5C-D6E0-014BE42E3EE6}"/>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48685D11-D988-8D69-0323-CF9E137F26C2}"/>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AA6E67-A6AE-CD2A-10FB-DFF2D54AFA43}"/>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BF41B589-4DA7-4489-B1C2-0AD18CE1211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9D21D8-867B-F267-D55F-F43C5433541B}"/>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0" name="Rectangle: Rounded Corners 9">
            <a:extLst>
              <a:ext uri="{FF2B5EF4-FFF2-40B4-BE49-F238E27FC236}">
                <a16:creationId xmlns:a16="http://schemas.microsoft.com/office/drawing/2014/main" id="{1825BC04-BA12-0960-A581-E26B7B104788}"/>
              </a:ext>
            </a:extLst>
          </p:cNvPr>
          <p:cNvSpPr/>
          <p:nvPr/>
        </p:nvSpPr>
        <p:spPr>
          <a:xfrm>
            <a:off x="3933541" y="-304800"/>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xử lý</a:t>
            </a:r>
          </a:p>
        </p:txBody>
      </p:sp>
      <p:pic>
        <p:nvPicPr>
          <p:cNvPr id="11" name="Picture 10" descr="A diagram of a system&#10;&#10;Description automatically generated">
            <a:extLst>
              <a:ext uri="{FF2B5EF4-FFF2-40B4-BE49-F238E27FC236}">
                <a16:creationId xmlns:a16="http://schemas.microsoft.com/office/drawing/2014/main" id="{9B31F434-4161-AD66-7FCD-3557B7D63984}"/>
              </a:ext>
            </a:extLst>
          </p:cNvPr>
          <p:cNvPicPr>
            <a:picLocks noChangeAspect="1"/>
          </p:cNvPicPr>
          <p:nvPr/>
        </p:nvPicPr>
        <p:blipFill>
          <a:blip r:embed="rId3"/>
          <a:stretch>
            <a:fillRect/>
          </a:stretch>
        </p:blipFill>
        <p:spPr>
          <a:xfrm>
            <a:off x="3314330" y="7025099"/>
            <a:ext cx="7842415" cy="4593402"/>
          </a:xfrm>
          <a:prstGeom prst="rect">
            <a:avLst/>
          </a:prstGeom>
        </p:spPr>
      </p:pic>
      <p:grpSp>
        <p:nvGrpSpPr>
          <p:cNvPr id="4" name="Group 3">
            <a:extLst>
              <a:ext uri="{FF2B5EF4-FFF2-40B4-BE49-F238E27FC236}">
                <a16:creationId xmlns:a16="http://schemas.microsoft.com/office/drawing/2014/main" id="{45FF910B-07E3-E485-AAE8-D0E881E10013}"/>
              </a:ext>
            </a:extLst>
          </p:cNvPr>
          <p:cNvGrpSpPr/>
          <p:nvPr/>
        </p:nvGrpSpPr>
        <p:grpSpPr>
          <a:xfrm>
            <a:off x="2746273" y="900440"/>
            <a:ext cx="3537028" cy="5285946"/>
            <a:chOff x="2746273" y="900439"/>
            <a:chExt cx="4274104" cy="5787447"/>
          </a:xfrm>
        </p:grpSpPr>
        <p:sp>
          <p:nvSpPr>
            <p:cNvPr id="5" name="Rectangle: Rounded Corners 4">
              <a:extLst>
                <a:ext uri="{FF2B5EF4-FFF2-40B4-BE49-F238E27FC236}">
                  <a16:creationId xmlns:a16="http://schemas.microsoft.com/office/drawing/2014/main" id="{02FD06C2-7AE0-1548-CE80-BD10791D4BBD}"/>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EA7160-3A6C-EF36-D03B-4CF77DB8A1B9}"/>
                </a:ext>
              </a:extLst>
            </p:cNvPr>
            <p:cNvSpPr txBox="1"/>
            <p:nvPr/>
          </p:nvSpPr>
          <p:spPr>
            <a:xfrm>
              <a:off x="2894114" y="1018976"/>
              <a:ext cx="4126263" cy="1569660"/>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Sơ đồ chức năng:</a:t>
              </a:r>
            </a:p>
            <a:p>
              <a:r>
                <a:rPr lang="en-US" sz="3200" kern="0">
                  <a:latin typeface="iCiel Brandon Text Bold" panose="020B0803020203060203" pitchFamily="34" charset="0"/>
                  <a:ea typeface="Times New Roman" panose="02020603050405020304" pitchFamily="18" charset="0"/>
                </a:rPr>
                <a:t>G</a:t>
              </a:r>
              <a:r>
                <a:rPr lang="vi-VN" sz="3200" kern="0">
                  <a:effectLst/>
                  <a:latin typeface="iCiel Brandon Text Bold" panose="020B0803020203060203" pitchFamily="34" charset="0"/>
                  <a:ea typeface="Times New Roman" panose="02020603050405020304" pitchFamily="18" charset="0"/>
                </a:rPr>
                <a:t>iúp mô tả c</a:t>
              </a:r>
              <a:r>
                <a:rPr lang="en-US" sz="3200" kern="0">
                  <a:effectLst/>
                  <a:latin typeface="iCiel Brandon Text Bold" panose="020B0803020203060203" pitchFamily="34" charset="0"/>
                  <a:ea typeface="Times New Roman" panose="02020603050405020304" pitchFamily="18" charset="0"/>
                </a:rPr>
                <a:t>ấu trúc của một hệ thống</a:t>
              </a:r>
              <a:endParaRPr lang="en-US" sz="11500">
                <a:latin typeface="iCiel Brandon Text Bold" panose="020B0803020203060203" pitchFamily="34" charset="0"/>
              </a:endParaRPr>
            </a:p>
          </p:txBody>
        </p:sp>
      </p:grpSp>
      <p:sp>
        <p:nvSpPr>
          <p:cNvPr id="12" name="Rectangle: Rounded Corners 11">
            <a:extLst>
              <a:ext uri="{FF2B5EF4-FFF2-40B4-BE49-F238E27FC236}">
                <a16:creationId xmlns:a16="http://schemas.microsoft.com/office/drawing/2014/main" id="{83C0D7C6-793A-5FB5-04B1-B58BC1D9A996}"/>
              </a:ext>
            </a:extLst>
          </p:cNvPr>
          <p:cNvSpPr/>
          <p:nvPr/>
        </p:nvSpPr>
        <p:spPr>
          <a:xfrm>
            <a:off x="6221238" y="911655"/>
            <a:ext cx="5867504" cy="5285946"/>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643711-E574-483C-D25F-669D5DC025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68990" y="1194169"/>
            <a:ext cx="4572000" cy="4592955"/>
          </a:xfrm>
          <a:prstGeom prst="rect">
            <a:avLst/>
          </a:prstGeom>
          <a:noFill/>
          <a:ln>
            <a:noFill/>
          </a:ln>
        </p:spPr>
      </p:pic>
    </p:spTree>
    <p:extLst>
      <p:ext uri="{BB962C8B-B14F-4D97-AF65-F5344CB8AC3E}">
        <p14:creationId xmlns:p14="http://schemas.microsoft.com/office/powerpoint/2010/main" val="13847370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2C9B8-6A6E-8BD3-73CA-AF5A98F3B9A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0557457-742D-1875-A7A0-D54FD6C9F23B}"/>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E3586CC4-42D6-6C6E-BF2A-34A750E92AFA}"/>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5FBA0F-F5E6-67B7-6CEB-E15891F6F6EA}"/>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ACDC19B8-6562-4E51-776E-3E7051862460}"/>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F0B4DF-0833-6934-2C57-09FA5BCF4144}"/>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4" name="Group 3">
            <a:extLst>
              <a:ext uri="{FF2B5EF4-FFF2-40B4-BE49-F238E27FC236}">
                <a16:creationId xmlns:a16="http://schemas.microsoft.com/office/drawing/2014/main" id="{063CD1FF-712C-70A8-AF59-5CCEF3C2FF13}"/>
              </a:ext>
            </a:extLst>
          </p:cNvPr>
          <p:cNvGrpSpPr/>
          <p:nvPr/>
        </p:nvGrpSpPr>
        <p:grpSpPr>
          <a:xfrm>
            <a:off x="2746273" y="900440"/>
            <a:ext cx="3537028" cy="5285946"/>
            <a:chOff x="2746273" y="900439"/>
            <a:chExt cx="4274104" cy="5787447"/>
          </a:xfrm>
        </p:grpSpPr>
        <p:sp>
          <p:nvSpPr>
            <p:cNvPr id="5" name="Rectangle: Rounded Corners 4">
              <a:extLst>
                <a:ext uri="{FF2B5EF4-FFF2-40B4-BE49-F238E27FC236}">
                  <a16:creationId xmlns:a16="http://schemas.microsoft.com/office/drawing/2014/main" id="{5A0AF603-466F-6BF9-308E-61A3D43E8C9E}"/>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3F9EBD-D95B-813B-BED3-EDBFDBCFD0F4}"/>
                </a:ext>
              </a:extLst>
            </p:cNvPr>
            <p:cNvSpPr txBox="1"/>
            <p:nvPr/>
          </p:nvSpPr>
          <p:spPr>
            <a:xfrm>
              <a:off x="2894115" y="1018976"/>
              <a:ext cx="4126262" cy="2257744"/>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Sơ đồ Usecase:</a:t>
              </a:r>
            </a:p>
            <a:p>
              <a:r>
                <a:rPr lang="en-US" sz="3200" kern="0">
                  <a:latin typeface="iCiel Brandon Text Bold" panose="020B0803020203060203" pitchFamily="34" charset="0"/>
                  <a:ea typeface="Times New Roman" panose="02020603050405020304" pitchFamily="18" charset="0"/>
                </a:rPr>
                <a:t>G</a:t>
              </a:r>
              <a:r>
                <a:rPr lang="vi-VN" sz="3200" kern="0">
                  <a:effectLst/>
                  <a:latin typeface="iCiel Brandon Text Bold" panose="020B0803020203060203" pitchFamily="34" charset="0"/>
                  <a:ea typeface="Times New Roman" panose="02020603050405020304" pitchFamily="18" charset="0"/>
                </a:rPr>
                <a:t>iúp mô tả các chức năng chính của hệ thống</a:t>
              </a:r>
              <a:endParaRPr lang="en-US" sz="11500">
                <a:latin typeface="iCiel Brandon Text Bold" panose="020B0803020203060203" pitchFamily="34" charset="0"/>
              </a:endParaRPr>
            </a:p>
          </p:txBody>
        </p:sp>
      </p:grpSp>
      <p:sp>
        <p:nvSpPr>
          <p:cNvPr id="12" name="Rectangle: Rounded Corners 11">
            <a:extLst>
              <a:ext uri="{FF2B5EF4-FFF2-40B4-BE49-F238E27FC236}">
                <a16:creationId xmlns:a16="http://schemas.microsoft.com/office/drawing/2014/main" id="{E39CA9D0-3F10-777B-98E0-980B1BC3C16D}"/>
              </a:ext>
            </a:extLst>
          </p:cNvPr>
          <p:cNvSpPr/>
          <p:nvPr/>
        </p:nvSpPr>
        <p:spPr>
          <a:xfrm>
            <a:off x="6221238" y="556503"/>
            <a:ext cx="5867504" cy="5916868"/>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E540E32C-C774-2E7B-599A-7709CC384B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8168" y="725747"/>
            <a:ext cx="5013643" cy="5575750"/>
          </a:xfrm>
          <a:prstGeom prst="rect">
            <a:avLst/>
          </a:prstGeom>
          <a:noFill/>
          <a:ln>
            <a:noFill/>
          </a:ln>
        </p:spPr>
      </p:pic>
      <p:sp>
        <p:nvSpPr>
          <p:cNvPr id="10" name="Rectangle: Rounded Corners 9">
            <a:extLst>
              <a:ext uri="{FF2B5EF4-FFF2-40B4-BE49-F238E27FC236}">
                <a16:creationId xmlns:a16="http://schemas.microsoft.com/office/drawing/2014/main" id="{C4273714-5169-8ED6-E055-64A07064F963}"/>
              </a:ext>
            </a:extLst>
          </p:cNvPr>
          <p:cNvSpPr/>
          <p:nvPr/>
        </p:nvSpPr>
        <p:spPr>
          <a:xfrm>
            <a:off x="3933539" y="-500556"/>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xử lý</a:t>
            </a:r>
          </a:p>
        </p:txBody>
      </p:sp>
    </p:spTree>
    <p:extLst>
      <p:ext uri="{BB962C8B-B14F-4D97-AF65-F5344CB8AC3E}">
        <p14:creationId xmlns:p14="http://schemas.microsoft.com/office/powerpoint/2010/main" val="37072710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E4A91-E307-B637-CDB4-085E86190BC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24BD946-ADCA-21BC-CAF5-0185FF5BC974}"/>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C10E3C98-D8A6-80E4-8EE4-5BD67EA1F5F1}"/>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063682-BA88-0CBB-5304-A8FDE788936C}"/>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5568AA6A-A68D-1BDA-9B08-A269B67E63A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E3780A1-E634-63BE-E454-D60FB3ECF444}"/>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68E26853-A9C5-32CE-A761-D903EBD6AED3}"/>
              </a:ext>
            </a:extLst>
          </p:cNvPr>
          <p:cNvSpPr/>
          <p:nvPr/>
        </p:nvSpPr>
        <p:spPr>
          <a:xfrm>
            <a:off x="2746272" y="556503"/>
            <a:ext cx="4210279" cy="5916868"/>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9C23389-70D5-3D56-075C-C1973FE2FEA4}"/>
              </a:ext>
            </a:extLst>
          </p:cNvPr>
          <p:cNvSpPr/>
          <p:nvPr/>
        </p:nvSpPr>
        <p:spPr>
          <a:xfrm>
            <a:off x="7609062" y="556503"/>
            <a:ext cx="4479679" cy="5916868"/>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4EF4F64-94ED-B381-6774-B54ECE7F23F8}"/>
              </a:ext>
            </a:extLst>
          </p:cNvPr>
          <p:cNvSpPr/>
          <p:nvPr/>
        </p:nvSpPr>
        <p:spPr>
          <a:xfrm>
            <a:off x="3933539" y="-500556"/>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xử lý</a:t>
            </a:r>
          </a:p>
        </p:txBody>
      </p:sp>
      <p:pic>
        <p:nvPicPr>
          <p:cNvPr id="14" name="Picture 13">
            <a:extLst>
              <a:ext uri="{FF2B5EF4-FFF2-40B4-BE49-F238E27FC236}">
                <a16:creationId xmlns:a16="http://schemas.microsoft.com/office/drawing/2014/main" id="{57E31583-DDB1-7083-B7F9-31032D1981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9545" y="828026"/>
            <a:ext cx="4037006" cy="5373821"/>
          </a:xfrm>
          <a:prstGeom prst="rect">
            <a:avLst/>
          </a:prstGeom>
          <a:noFill/>
          <a:ln>
            <a:noFill/>
          </a:ln>
        </p:spPr>
      </p:pic>
      <p:pic>
        <p:nvPicPr>
          <p:cNvPr id="15" name="Picture 14">
            <a:extLst>
              <a:ext uri="{FF2B5EF4-FFF2-40B4-BE49-F238E27FC236}">
                <a16:creationId xmlns:a16="http://schemas.microsoft.com/office/drawing/2014/main" id="{E6055674-458D-F55A-FBB9-0F8D07FFEE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9062" y="857855"/>
            <a:ext cx="4392787" cy="5343992"/>
          </a:xfrm>
          <a:prstGeom prst="rect">
            <a:avLst/>
          </a:prstGeom>
          <a:noFill/>
          <a:ln>
            <a:noFill/>
          </a:ln>
        </p:spPr>
      </p:pic>
    </p:spTree>
    <p:extLst>
      <p:ext uri="{BB962C8B-B14F-4D97-AF65-F5344CB8AC3E}">
        <p14:creationId xmlns:p14="http://schemas.microsoft.com/office/powerpoint/2010/main" val="36140700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6773D-A691-5B8F-5F8D-DFA06AB47AA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EEEE835-149E-CF9A-710A-26B7505C7FCD}"/>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6444F307-D2FC-8E6C-DE15-BFC744BA3433}"/>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A48DFE-71A9-242E-D733-D9C9B690BDD8}"/>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0A95DA53-A8D1-2F20-D03D-F64BFD090F6D}"/>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AD6AEA-33AF-31FB-E8B8-1C7DA4AFAA17}"/>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4" name="Group 3">
            <a:extLst>
              <a:ext uri="{FF2B5EF4-FFF2-40B4-BE49-F238E27FC236}">
                <a16:creationId xmlns:a16="http://schemas.microsoft.com/office/drawing/2014/main" id="{DCAE4FBE-388D-B92B-721D-1329DBABB618}"/>
              </a:ext>
            </a:extLst>
          </p:cNvPr>
          <p:cNvGrpSpPr/>
          <p:nvPr/>
        </p:nvGrpSpPr>
        <p:grpSpPr>
          <a:xfrm>
            <a:off x="2746273" y="900440"/>
            <a:ext cx="3537028" cy="5285946"/>
            <a:chOff x="2746273" y="900439"/>
            <a:chExt cx="4274104" cy="5787447"/>
          </a:xfrm>
        </p:grpSpPr>
        <p:sp>
          <p:nvSpPr>
            <p:cNvPr id="5" name="Rectangle: Rounded Corners 4">
              <a:extLst>
                <a:ext uri="{FF2B5EF4-FFF2-40B4-BE49-F238E27FC236}">
                  <a16:creationId xmlns:a16="http://schemas.microsoft.com/office/drawing/2014/main" id="{EA0302E8-2AC0-DDC6-AA52-4DC01BC42263}"/>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379FC-74F4-5C4C-AA2A-6012EE0FDCF9}"/>
                </a:ext>
              </a:extLst>
            </p:cNvPr>
            <p:cNvSpPr txBox="1"/>
            <p:nvPr/>
          </p:nvSpPr>
          <p:spPr>
            <a:xfrm>
              <a:off x="2894115" y="1018976"/>
              <a:ext cx="4126262" cy="4818767"/>
            </a:xfrm>
            <a:prstGeom prst="rect">
              <a:avLst/>
            </a:prstGeom>
            <a:noFill/>
          </p:spPr>
          <p:txBody>
            <a:bodyPr wrap="square" rtlCol="0">
              <a:spAutoFit/>
            </a:bodyPr>
            <a:lstStyle/>
            <a:p>
              <a:r>
                <a:rPr lang="en-US" sz="2800" kern="0">
                  <a:solidFill>
                    <a:srgbClr val="34C1E8"/>
                  </a:solidFill>
                  <a:latin typeface="iCiel Brandon Text Bold" panose="020B0803020203060203" pitchFamily="34" charset="0"/>
                  <a:ea typeface="Times New Roman" panose="02020603050405020304" pitchFamily="18" charset="0"/>
                </a:rPr>
                <a:t>Sơ đồ tuần tự:</a:t>
              </a:r>
            </a:p>
            <a:p>
              <a:r>
                <a:rPr lang="fr-FR" sz="2800" kern="0">
                  <a:latin typeface="iCiel Brandon Text Bold" panose="020B0803020203060203" pitchFamily="34" charset="0"/>
                  <a:ea typeface="Times New Roman" panose="02020603050405020304" pitchFamily="18" charset="0"/>
                </a:rPr>
                <a:t>là một loại sơ đồ </a:t>
              </a:r>
              <a:r>
                <a:rPr lang="vi-VN" sz="2800" kern="0">
                  <a:latin typeface="iCiel Brandon Text Bold" panose="020B0803020203060203" pitchFamily="34" charset="0"/>
                  <a:ea typeface="Times New Roman" panose="02020603050405020304" pitchFamily="18" charset="0"/>
                </a:rPr>
                <a:t>được sử dụng để mô hình hóa tương tác giữa các đối tượng trong hệ thống</a:t>
              </a:r>
              <a:r>
                <a:rPr lang="en-US" sz="2800" kern="0">
                  <a:latin typeface="iCiel Brandon Text Bold" panose="020B0803020203060203" pitchFamily="34" charset="0"/>
                  <a:ea typeface="Times New Roman" panose="02020603050405020304" pitchFamily="18" charset="0"/>
                </a:rPr>
                <a:t> </a:t>
              </a:r>
              <a:r>
                <a:rPr lang="vi-VN" sz="2800" kern="0">
                  <a:latin typeface="iCiel Brandon Text Bold" panose="020B0803020203060203" pitchFamily="34" charset="0"/>
                  <a:ea typeface="Times New Roman" panose="02020603050405020304" pitchFamily="18" charset="0"/>
                </a:rPr>
                <a:t>thường được sử dụng để mô tả các</a:t>
              </a:r>
              <a:r>
                <a:rPr lang="en-US" sz="2800" kern="0">
                  <a:latin typeface="iCiel Brandon Text Bold" panose="020B0803020203060203" pitchFamily="34" charset="0"/>
                  <a:ea typeface="Times New Roman" panose="02020603050405020304" pitchFamily="18" charset="0"/>
                </a:rPr>
                <a:t> </a:t>
              </a:r>
              <a:r>
                <a:rPr lang="vi-VN" sz="2800" kern="0">
                  <a:latin typeface="iCiel Brandon Text Bold" panose="020B0803020203060203" pitchFamily="34" charset="0"/>
                  <a:ea typeface="Times New Roman" panose="02020603050405020304" pitchFamily="18" charset="0"/>
                </a:rPr>
                <a:t>tương tác giữa các đối tượng</a:t>
              </a:r>
              <a:endParaRPr lang="en-US" sz="9600">
                <a:latin typeface="iCiel Brandon Text Bold" panose="020B0803020203060203" pitchFamily="34" charset="0"/>
              </a:endParaRPr>
            </a:p>
          </p:txBody>
        </p:sp>
      </p:grpSp>
      <p:sp>
        <p:nvSpPr>
          <p:cNvPr id="12" name="Rectangle: Rounded Corners 11">
            <a:extLst>
              <a:ext uri="{FF2B5EF4-FFF2-40B4-BE49-F238E27FC236}">
                <a16:creationId xmlns:a16="http://schemas.microsoft.com/office/drawing/2014/main" id="{D518EF43-C5EF-167C-6853-CA18E9CB025C}"/>
              </a:ext>
            </a:extLst>
          </p:cNvPr>
          <p:cNvSpPr/>
          <p:nvPr/>
        </p:nvSpPr>
        <p:spPr>
          <a:xfrm>
            <a:off x="6221238" y="556503"/>
            <a:ext cx="5867504" cy="5916868"/>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8D561B8-5E62-63B4-8664-F349A7E94943}"/>
              </a:ext>
            </a:extLst>
          </p:cNvPr>
          <p:cNvSpPr/>
          <p:nvPr/>
        </p:nvSpPr>
        <p:spPr>
          <a:xfrm>
            <a:off x="3933539" y="-500556"/>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xử lý</a:t>
            </a:r>
          </a:p>
        </p:txBody>
      </p:sp>
      <p:pic>
        <p:nvPicPr>
          <p:cNvPr id="11" name="Picture 10" descr="A screenshot of a computer&#10;&#10;Description automatically generated">
            <a:extLst>
              <a:ext uri="{FF2B5EF4-FFF2-40B4-BE49-F238E27FC236}">
                <a16:creationId xmlns:a16="http://schemas.microsoft.com/office/drawing/2014/main" id="{B0DA0CF9-543C-2A94-EC67-C112D09292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5280" y="1358378"/>
            <a:ext cx="5519420" cy="4370070"/>
          </a:xfrm>
          <a:prstGeom prst="rect">
            <a:avLst/>
          </a:prstGeom>
          <a:noFill/>
          <a:ln>
            <a:noFill/>
          </a:ln>
        </p:spPr>
      </p:pic>
    </p:spTree>
    <p:extLst>
      <p:ext uri="{BB962C8B-B14F-4D97-AF65-F5344CB8AC3E}">
        <p14:creationId xmlns:p14="http://schemas.microsoft.com/office/powerpoint/2010/main" val="3762761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D63A6-629F-3D13-F369-D541C963974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B351FAF-056E-AC09-E0B5-B8BDF4317CF1}"/>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7A70A301-F9FA-A6CF-D00F-36123FB181F3}"/>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9D8825-1561-5924-A6AF-3430FD5CE8DB}"/>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8A60AB3B-6E44-C471-2A8B-312F42B3138A}"/>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ECE8024-0347-2137-4F2C-F4B79F120FC7}"/>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2" name="Rectangle: Rounded Corners 11">
            <a:extLst>
              <a:ext uri="{FF2B5EF4-FFF2-40B4-BE49-F238E27FC236}">
                <a16:creationId xmlns:a16="http://schemas.microsoft.com/office/drawing/2014/main" id="{AE2C79A8-A31A-57C2-EE28-4EF345AAF4D5}"/>
              </a:ext>
            </a:extLst>
          </p:cNvPr>
          <p:cNvSpPr/>
          <p:nvPr/>
        </p:nvSpPr>
        <p:spPr>
          <a:xfrm>
            <a:off x="3254177" y="556503"/>
            <a:ext cx="8255652" cy="5916868"/>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E9B56C6-D286-3E1A-BDD8-36CC3D62B54E}"/>
              </a:ext>
            </a:extLst>
          </p:cNvPr>
          <p:cNvSpPr/>
          <p:nvPr/>
        </p:nvSpPr>
        <p:spPr>
          <a:xfrm>
            <a:off x="4080005" y="-500556"/>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xử lý</a:t>
            </a:r>
          </a:p>
        </p:txBody>
      </p:sp>
      <p:pic>
        <p:nvPicPr>
          <p:cNvPr id="13" name="Picture 12">
            <a:extLst>
              <a:ext uri="{FF2B5EF4-FFF2-40B4-BE49-F238E27FC236}">
                <a16:creationId xmlns:a16="http://schemas.microsoft.com/office/drawing/2014/main" id="{5CDBA413-4D45-BFA5-BA17-6013666B50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3539" y="1000216"/>
            <a:ext cx="7091829" cy="4857568"/>
          </a:xfrm>
          <a:prstGeom prst="rect">
            <a:avLst/>
          </a:prstGeom>
          <a:noFill/>
          <a:ln>
            <a:noFill/>
          </a:ln>
        </p:spPr>
      </p:pic>
    </p:spTree>
    <p:extLst>
      <p:ext uri="{BB962C8B-B14F-4D97-AF65-F5344CB8AC3E}">
        <p14:creationId xmlns:p14="http://schemas.microsoft.com/office/powerpoint/2010/main" val="1016769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5C399-0C8F-0C51-8E25-D16383AC5A3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3496228-0D4F-A3E6-B6A5-22F42CFB5247}"/>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1D3F2EC0-AE26-341A-C704-00C5C3786A1C}"/>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08E208-2AA0-829C-5350-F5E9BCA1D626}"/>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3E7AE570-FA2C-622C-6D34-C082BF101073}"/>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946C59-ADA4-FE6B-E338-710B9621BC43}"/>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4" name="Group 3">
            <a:extLst>
              <a:ext uri="{FF2B5EF4-FFF2-40B4-BE49-F238E27FC236}">
                <a16:creationId xmlns:a16="http://schemas.microsoft.com/office/drawing/2014/main" id="{C46D6FFB-8474-A224-C225-BF97170E797E}"/>
              </a:ext>
            </a:extLst>
          </p:cNvPr>
          <p:cNvGrpSpPr/>
          <p:nvPr/>
        </p:nvGrpSpPr>
        <p:grpSpPr>
          <a:xfrm>
            <a:off x="2768709" y="679796"/>
            <a:ext cx="4274104" cy="5787447"/>
            <a:chOff x="2746273" y="900439"/>
            <a:chExt cx="4274104" cy="5787447"/>
          </a:xfrm>
        </p:grpSpPr>
        <p:sp>
          <p:nvSpPr>
            <p:cNvPr id="5" name="Rectangle: Rounded Corners 4">
              <a:extLst>
                <a:ext uri="{FF2B5EF4-FFF2-40B4-BE49-F238E27FC236}">
                  <a16:creationId xmlns:a16="http://schemas.microsoft.com/office/drawing/2014/main" id="{49F80F4A-2B8E-5A0B-B7DB-501CD0CBC6D4}"/>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06C5DE-21D9-5A17-AE83-40259178D8CE}"/>
                </a:ext>
              </a:extLst>
            </p:cNvPr>
            <p:cNvSpPr txBox="1"/>
            <p:nvPr/>
          </p:nvSpPr>
          <p:spPr>
            <a:xfrm>
              <a:off x="2894114" y="1018976"/>
              <a:ext cx="4126263" cy="3046988"/>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Lưu đồ hoạt động (flowchart):</a:t>
              </a:r>
            </a:p>
            <a:p>
              <a:r>
                <a:rPr lang="en-US" sz="3200" kern="0">
                  <a:latin typeface="iCiel Brandon Text Bold" panose="020B0803020203060203" pitchFamily="34" charset="0"/>
                  <a:ea typeface="Times New Roman" panose="02020603050405020304" pitchFamily="18" charset="0"/>
                </a:rPr>
                <a:t>L</a:t>
              </a:r>
              <a:r>
                <a:rPr lang="vi-VN" sz="3200" kern="0">
                  <a:latin typeface="iCiel Brandon Text Bold" panose="020B0803020203060203" pitchFamily="34" charset="0"/>
                  <a:ea typeface="Times New Roman" panose="02020603050405020304" pitchFamily="18" charset="0"/>
                </a:rPr>
                <a:t>à một biểu đồ hình vẽ mô tả các bước cụ thể trong một quy trình hoặc hệ thống.</a:t>
              </a:r>
              <a:endParaRPr lang="en-US" sz="11500">
                <a:latin typeface="iCiel Brandon Text Bold" panose="020B0803020203060203" pitchFamily="34" charset="0"/>
              </a:endParaRPr>
            </a:p>
          </p:txBody>
        </p:sp>
      </p:grpSp>
      <p:sp>
        <p:nvSpPr>
          <p:cNvPr id="11" name="Rectangle: Rounded Corners 10">
            <a:extLst>
              <a:ext uri="{FF2B5EF4-FFF2-40B4-BE49-F238E27FC236}">
                <a16:creationId xmlns:a16="http://schemas.microsoft.com/office/drawing/2014/main" id="{2F9D88F1-E485-7C70-91AB-9DD1022518F4}"/>
              </a:ext>
            </a:extLst>
          </p:cNvPr>
          <p:cNvSpPr/>
          <p:nvPr/>
        </p:nvSpPr>
        <p:spPr>
          <a:xfrm>
            <a:off x="6960724" y="679795"/>
            <a:ext cx="5094063"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4E77D6B-526C-A5F9-7DA9-9E3A0356A7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18933" y="566710"/>
            <a:ext cx="4822825" cy="5611495"/>
          </a:xfrm>
          <a:prstGeom prst="rect">
            <a:avLst/>
          </a:prstGeom>
          <a:noFill/>
          <a:ln>
            <a:noFill/>
          </a:ln>
        </p:spPr>
      </p:pic>
      <p:sp>
        <p:nvSpPr>
          <p:cNvPr id="10" name="Rectangle: Rounded Corners 9">
            <a:extLst>
              <a:ext uri="{FF2B5EF4-FFF2-40B4-BE49-F238E27FC236}">
                <a16:creationId xmlns:a16="http://schemas.microsoft.com/office/drawing/2014/main" id="{CFF68797-DD78-32F5-CAB5-AF2DBC4AB213}"/>
              </a:ext>
            </a:extLst>
          </p:cNvPr>
          <p:cNvSpPr/>
          <p:nvPr/>
        </p:nvSpPr>
        <p:spPr>
          <a:xfrm>
            <a:off x="7024358" y="12024"/>
            <a:ext cx="5011974" cy="55468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Lưu đồ tổng quát</a:t>
            </a:r>
          </a:p>
        </p:txBody>
      </p:sp>
    </p:spTree>
    <p:extLst>
      <p:ext uri="{BB962C8B-B14F-4D97-AF65-F5344CB8AC3E}">
        <p14:creationId xmlns:p14="http://schemas.microsoft.com/office/powerpoint/2010/main" val="3516682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0DDD58F-D79C-63FB-27B4-F7218BEE9135}"/>
              </a:ext>
            </a:extLst>
          </p:cNvPr>
          <p:cNvGrpSpPr/>
          <p:nvPr/>
        </p:nvGrpSpPr>
        <p:grpSpPr>
          <a:xfrm>
            <a:off x="2469837" y="-2981"/>
            <a:ext cx="2472708" cy="6858000"/>
            <a:chOff x="2337099" y="-2981"/>
            <a:chExt cx="2472708" cy="6858000"/>
          </a:xfrm>
        </p:grpSpPr>
        <p:sp>
          <p:nvSpPr>
            <p:cNvPr id="30" name="Rectangle 29">
              <a:extLst>
                <a:ext uri="{FF2B5EF4-FFF2-40B4-BE49-F238E27FC236}">
                  <a16:creationId xmlns:a16="http://schemas.microsoft.com/office/drawing/2014/main" id="{40E59451-1CBF-D135-4FBF-21370A14D618}"/>
                </a:ext>
              </a:extLst>
            </p:cNvPr>
            <p:cNvSpPr/>
            <p:nvPr/>
          </p:nvSpPr>
          <p:spPr>
            <a:xfrm>
              <a:off x="2337099" y="-2981"/>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667BAFA-D015-7441-3EC9-82E008DB87D9}"/>
                </a:ext>
              </a:extLst>
            </p:cNvPr>
            <p:cNvSpPr txBox="1"/>
            <p:nvPr/>
          </p:nvSpPr>
          <p:spPr>
            <a:xfrm>
              <a:off x="3196476" y="120723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32" name="TextBox 31">
              <a:extLst>
                <a:ext uri="{FF2B5EF4-FFF2-40B4-BE49-F238E27FC236}">
                  <a16:creationId xmlns:a16="http://schemas.microsoft.com/office/drawing/2014/main" id="{F9F4CCF1-8512-AB6A-0BBC-E99C45C8CAF3}"/>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33" name="Picture 2" descr="Html ">
              <a:extLst>
                <a:ext uri="{FF2B5EF4-FFF2-40B4-BE49-F238E27FC236}">
                  <a16:creationId xmlns:a16="http://schemas.microsoft.com/office/drawing/2014/main" id="{A7CABE53-EF57-31A2-73FE-FE0565EEE646}"/>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34" name="Picture 4" descr="Css 3 ">
              <a:extLst>
                <a:ext uri="{FF2B5EF4-FFF2-40B4-BE49-F238E27FC236}">
                  <a16:creationId xmlns:a16="http://schemas.microsoft.com/office/drawing/2014/main" id="{162A4BD8-0C97-82E8-01D7-037C94B069D0}"/>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CC00E294-A902-61A0-1CB9-242F6210E348}"/>
              </a:ext>
            </a:extLst>
          </p:cNvPr>
          <p:cNvGrpSpPr/>
          <p:nvPr/>
        </p:nvGrpSpPr>
        <p:grpSpPr>
          <a:xfrm>
            <a:off x="4891303" y="0"/>
            <a:ext cx="2518317" cy="6858000"/>
            <a:chOff x="4788014" y="0"/>
            <a:chExt cx="2518317" cy="6858000"/>
          </a:xfrm>
        </p:grpSpPr>
        <p:sp>
          <p:nvSpPr>
            <p:cNvPr id="36" name="Rectangle 35">
              <a:extLst>
                <a:ext uri="{FF2B5EF4-FFF2-40B4-BE49-F238E27FC236}">
                  <a16:creationId xmlns:a16="http://schemas.microsoft.com/office/drawing/2014/main" id="{FAE3C544-F631-521D-D0DC-99BAA98CB33F}"/>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5C1EA0E-0670-BD86-C191-4DDC3BE46296}"/>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38" name="Picture 8" descr="Transparency ">
              <a:extLst>
                <a:ext uri="{FF2B5EF4-FFF2-40B4-BE49-F238E27FC236}">
                  <a16:creationId xmlns:a16="http://schemas.microsoft.com/office/drawing/2014/main" id="{F2B86A43-209D-1537-2E83-556E8E136957}"/>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CB89802-7D52-3196-C122-496DD1AA3B87}"/>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40" name="Group 39">
            <a:extLst>
              <a:ext uri="{FF2B5EF4-FFF2-40B4-BE49-F238E27FC236}">
                <a16:creationId xmlns:a16="http://schemas.microsoft.com/office/drawing/2014/main" id="{6839F5B1-CAF2-6517-E3C8-957671645C89}"/>
              </a:ext>
            </a:extLst>
          </p:cNvPr>
          <p:cNvGrpSpPr/>
          <p:nvPr/>
        </p:nvGrpSpPr>
        <p:grpSpPr>
          <a:xfrm>
            <a:off x="7273960" y="0"/>
            <a:ext cx="2693312" cy="7282634"/>
            <a:chOff x="7225500" y="0"/>
            <a:chExt cx="2469976" cy="7282634"/>
          </a:xfrm>
        </p:grpSpPr>
        <p:sp>
          <p:nvSpPr>
            <p:cNvPr id="41" name="Rectangle 40">
              <a:extLst>
                <a:ext uri="{FF2B5EF4-FFF2-40B4-BE49-F238E27FC236}">
                  <a16:creationId xmlns:a16="http://schemas.microsoft.com/office/drawing/2014/main" id="{D691C376-E633-3EE1-B6B2-460ECCA1C268}"/>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12" descr="Check list ">
              <a:extLst>
                <a:ext uri="{FF2B5EF4-FFF2-40B4-BE49-F238E27FC236}">
                  <a16:creationId xmlns:a16="http://schemas.microsoft.com/office/drawing/2014/main" id="{A5EE8FCF-B045-379E-42AE-4254E83A079B}"/>
                </a:ext>
              </a:extLst>
            </p:cNvPr>
            <p:cNvPicPr>
              <a:picLocks noChangeAspect="1" noChangeArrowheads="1"/>
            </p:cNvPicPr>
            <p:nvPr/>
          </p:nvPicPr>
          <p:blipFill>
            <a:blip r:embed="rId7">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BEA3CB6-B423-7A7E-7462-98FF37F8F85D}"/>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KẾT QUẢ NGHIÊN CỨU</a:t>
              </a:r>
            </a:p>
          </p:txBody>
        </p:sp>
        <p:sp>
          <p:nvSpPr>
            <p:cNvPr id="44" name="TextBox 43">
              <a:extLst>
                <a:ext uri="{FF2B5EF4-FFF2-40B4-BE49-F238E27FC236}">
                  <a16:creationId xmlns:a16="http://schemas.microsoft.com/office/drawing/2014/main" id="{6B37B7D6-0391-ED31-2F79-3FB6C71C3C7D}"/>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45" name="Group 44">
            <a:extLst>
              <a:ext uri="{FF2B5EF4-FFF2-40B4-BE49-F238E27FC236}">
                <a16:creationId xmlns:a16="http://schemas.microsoft.com/office/drawing/2014/main" id="{8DDC60CE-6F2A-456A-57C2-38F9CC69AF6A}"/>
              </a:ext>
            </a:extLst>
          </p:cNvPr>
          <p:cNvGrpSpPr/>
          <p:nvPr/>
        </p:nvGrpSpPr>
        <p:grpSpPr>
          <a:xfrm>
            <a:off x="9843954" y="0"/>
            <a:ext cx="2529924" cy="6858000"/>
            <a:chOff x="9668928" y="0"/>
            <a:chExt cx="2523072" cy="6858000"/>
          </a:xfrm>
        </p:grpSpPr>
        <p:sp>
          <p:nvSpPr>
            <p:cNvPr id="46" name="Rectangle 45">
              <a:extLst>
                <a:ext uri="{FF2B5EF4-FFF2-40B4-BE49-F238E27FC236}">
                  <a16:creationId xmlns:a16="http://schemas.microsoft.com/office/drawing/2014/main" id="{2BC70739-21A7-1721-AED6-74ECDFE211EB}"/>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47" name="Picture 16" descr="Exam ">
              <a:extLst>
                <a:ext uri="{FF2B5EF4-FFF2-40B4-BE49-F238E27FC236}">
                  <a16:creationId xmlns:a16="http://schemas.microsoft.com/office/drawing/2014/main" id="{DC48D155-543A-EC91-8EB9-668B73697FC1}"/>
                </a:ext>
              </a:extLst>
            </p:cNvPr>
            <p:cNvPicPr>
              <a:picLocks noChangeAspect="1" noChangeArrowheads="1"/>
            </p:cNvPicPr>
            <p:nvPr/>
          </p:nvPicPr>
          <p:blipFill>
            <a:blip r:embed="rId8">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88F51FCC-296A-920B-8A14-3D0D9ECCEBF7}"/>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49" name="TextBox 48">
              <a:extLst>
                <a:ext uri="{FF2B5EF4-FFF2-40B4-BE49-F238E27FC236}">
                  <a16:creationId xmlns:a16="http://schemas.microsoft.com/office/drawing/2014/main" id="{D758F137-DADF-0FD4-B807-1354683307F0}"/>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grpSp>
        <p:nvGrpSpPr>
          <p:cNvPr id="50" name="Group 49">
            <a:extLst>
              <a:ext uri="{FF2B5EF4-FFF2-40B4-BE49-F238E27FC236}">
                <a16:creationId xmlns:a16="http://schemas.microsoft.com/office/drawing/2014/main" id="{A38D41BC-6C10-9150-0648-45FF9F5A3B75}"/>
              </a:ext>
            </a:extLst>
          </p:cNvPr>
          <p:cNvGrpSpPr/>
          <p:nvPr/>
        </p:nvGrpSpPr>
        <p:grpSpPr>
          <a:xfrm>
            <a:off x="0" y="0"/>
            <a:ext cx="2469976" cy="6858000"/>
            <a:chOff x="-84505" y="6858000"/>
            <a:chExt cx="2469976" cy="6858000"/>
          </a:xfrm>
        </p:grpSpPr>
        <p:sp>
          <p:nvSpPr>
            <p:cNvPr id="51" name="Rectangle 50">
              <a:extLst>
                <a:ext uri="{FF2B5EF4-FFF2-40B4-BE49-F238E27FC236}">
                  <a16:creationId xmlns:a16="http://schemas.microsoft.com/office/drawing/2014/main" id="{35275555-8AEE-A1B2-17A1-6C3E247435B2}"/>
                </a:ext>
              </a:extLst>
            </p:cNvPr>
            <p:cNvSpPr/>
            <p:nvPr/>
          </p:nvSpPr>
          <p:spPr>
            <a:xfrm>
              <a:off x="-36133" y="685800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E7AD72D-C7B6-3361-1AE8-C2E288F7A4E8}"/>
                </a:ext>
              </a:extLst>
            </p:cNvPr>
            <p:cNvSpPr txBox="1"/>
            <p:nvPr/>
          </p:nvSpPr>
          <p:spPr>
            <a:xfrm>
              <a:off x="-84505" y="9434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3" name="TextBox 52">
              <a:extLst>
                <a:ext uri="{FF2B5EF4-FFF2-40B4-BE49-F238E27FC236}">
                  <a16:creationId xmlns:a16="http://schemas.microsoft.com/office/drawing/2014/main" id="{6921C859-E0B4-FA50-541D-8C6CA7663333}"/>
                </a:ext>
              </a:extLst>
            </p:cNvPr>
            <p:cNvSpPr txBox="1"/>
            <p:nvPr/>
          </p:nvSpPr>
          <p:spPr>
            <a:xfrm>
              <a:off x="876848" y="8065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sp>
        <p:nvSpPr>
          <p:cNvPr id="54" name="Rectangle: Rounded Corners 53">
            <a:extLst>
              <a:ext uri="{FF2B5EF4-FFF2-40B4-BE49-F238E27FC236}">
                <a16:creationId xmlns:a16="http://schemas.microsoft.com/office/drawing/2014/main" id="{D7B65617-1ADF-83B0-85C3-1868B1E76168}"/>
              </a:ext>
            </a:extLst>
          </p:cNvPr>
          <p:cNvSpPr/>
          <p:nvPr/>
        </p:nvSpPr>
        <p:spPr>
          <a:xfrm>
            <a:off x="2794002" y="-209376"/>
            <a:ext cx="6603995" cy="119380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iCiel Brandon Text Bold" panose="020B0803020203060203" pitchFamily="34" charset="0"/>
              </a:rPr>
              <a:t>NỘI DUNG TRÌNH BÀY</a:t>
            </a:r>
          </a:p>
        </p:txBody>
      </p:sp>
    </p:spTree>
    <p:extLst>
      <p:ext uri="{BB962C8B-B14F-4D97-AF65-F5344CB8AC3E}">
        <p14:creationId xmlns:p14="http://schemas.microsoft.com/office/powerpoint/2010/main" val="2203357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6BA70-53EE-695E-D24D-86B5E59B92D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2CEDDC2-3737-BA92-DFF5-33A7CA2C93BD}"/>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870FE758-A5A3-C681-75AD-7BE3A5F5E078}"/>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84DCF4-E198-E9F5-3952-C58F9AEF098C}"/>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126A8954-00E5-2955-3EC7-1DF242284E57}"/>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2229570-274C-F885-C303-D70428DF7B0E}"/>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0" name="Rectangle: Rounded Corners 9">
            <a:extLst>
              <a:ext uri="{FF2B5EF4-FFF2-40B4-BE49-F238E27FC236}">
                <a16:creationId xmlns:a16="http://schemas.microsoft.com/office/drawing/2014/main" id="{E5E3BF73-CC78-B850-1408-29D89BDD7EDE}"/>
              </a:ext>
            </a:extLst>
          </p:cNvPr>
          <p:cNvSpPr/>
          <p:nvPr/>
        </p:nvSpPr>
        <p:spPr>
          <a:xfrm>
            <a:off x="2604581" y="0"/>
            <a:ext cx="3491419" cy="55468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Lưu đồ thống kê</a:t>
            </a:r>
          </a:p>
        </p:txBody>
      </p:sp>
      <p:pic>
        <p:nvPicPr>
          <p:cNvPr id="12" name="Picture 11">
            <a:extLst>
              <a:ext uri="{FF2B5EF4-FFF2-40B4-BE49-F238E27FC236}">
                <a16:creationId xmlns:a16="http://schemas.microsoft.com/office/drawing/2014/main" id="{1E71EF3A-3989-D8F3-DBEB-808C693A70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6988" y="277343"/>
            <a:ext cx="4746993" cy="6201781"/>
          </a:xfrm>
          <a:prstGeom prst="rect">
            <a:avLst/>
          </a:prstGeom>
          <a:noFill/>
          <a:ln>
            <a:noFill/>
          </a:ln>
        </p:spPr>
      </p:pic>
    </p:spTree>
    <p:extLst>
      <p:ext uri="{BB962C8B-B14F-4D97-AF65-F5344CB8AC3E}">
        <p14:creationId xmlns:p14="http://schemas.microsoft.com/office/powerpoint/2010/main" val="718926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8BFFE-2E49-B3B5-C430-1D8C3C1B4B9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1F6FB4C-8840-D011-032E-5434DEB9B276}"/>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7029A3A3-CEEC-D97E-06F8-E752CFBBC041}"/>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952B65-0A50-5303-CE7B-0F6EAB7A4323}"/>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BDA5553D-2207-DFD4-BC34-F4DA85CB956B}"/>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0695C8-09B4-C836-5BE2-38A0F910D4C7}"/>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0" name="Rectangle: Rounded Corners 9">
            <a:extLst>
              <a:ext uri="{FF2B5EF4-FFF2-40B4-BE49-F238E27FC236}">
                <a16:creationId xmlns:a16="http://schemas.microsoft.com/office/drawing/2014/main" id="{704DEDE3-25F5-FF2E-FC5F-4BD072E6B8EA}"/>
              </a:ext>
            </a:extLst>
          </p:cNvPr>
          <p:cNvSpPr/>
          <p:nvPr/>
        </p:nvSpPr>
        <p:spPr>
          <a:xfrm>
            <a:off x="2604582" y="0"/>
            <a:ext cx="3230162" cy="55468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Lưu đồ dự đoán</a:t>
            </a:r>
          </a:p>
        </p:txBody>
      </p:sp>
      <p:pic>
        <p:nvPicPr>
          <p:cNvPr id="4" name="Picture 3">
            <a:extLst>
              <a:ext uri="{FF2B5EF4-FFF2-40B4-BE49-F238E27FC236}">
                <a16:creationId xmlns:a16="http://schemas.microsoft.com/office/drawing/2014/main" id="{D08F4E2D-4C3A-1E5D-1BE1-D3DF8CD811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1502" y="161108"/>
            <a:ext cx="4855796" cy="6535783"/>
          </a:xfrm>
          <a:prstGeom prst="rect">
            <a:avLst/>
          </a:prstGeom>
          <a:noFill/>
          <a:ln>
            <a:noFill/>
          </a:ln>
        </p:spPr>
      </p:pic>
    </p:spTree>
    <p:extLst>
      <p:ext uri="{BB962C8B-B14F-4D97-AF65-F5344CB8AC3E}">
        <p14:creationId xmlns:p14="http://schemas.microsoft.com/office/powerpoint/2010/main" val="1228925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755D-3D8F-FC34-CD59-B475674E8B6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57D7A67-F888-98CB-6F27-96FDBF757B6C}"/>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D2FBAA5E-C4F4-CB64-2CD1-D359032EE4A6}"/>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61CB87-6BB2-66A5-39A4-B2CC40CDADC3}"/>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22D5A82C-3EB6-6990-534D-3EBEBCD46B8E}"/>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9278F2-5F37-1604-D452-8CCE28CE61D3}"/>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0" name="Rectangle: Rounded Corners 9">
            <a:extLst>
              <a:ext uri="{FF2B5EF4-FFF2-40B4-BE49-F238E27FC236}">
                <a16:creationId xmlns:a16="http://schemas.microsoft.com/office/drawing/2014/main" id="{384A1BE4-B334-AA43-93BB-979ABA18DDC2}"/>
              </a:ext>
            </a:extLst>
          </p:cNvPr>
          <p:cNvSpPr/>
          <p:nvPr/>
        </p:nvSpPr>
        <p:spPr>
          <a:xfrm>
            <a:off x="2604582" y="0"/>
            <a:ext cx="3230162" cy="55468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Lưu đồ xem tin tức</a:t>
            </a:r>
          </a:p>
        </p:txBody>
      </p:sp>
      <p:pic>
        <p:nvPicPr>
          <p:cNvPr id="5" name="Picture 4">
            <a:extLst>
              <a:ext uri="{FF2B5EF4-FFF2-40B4-BE49-F238E27FC236}">
                <a16:creationId xmlns:a16="http://schemas.microsoft.com/office/drawing/2014/main" id="{50CC778B-5EF9-5523-309F-9697DD3E45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5086" y="678998"/>
            <a:ext cx="2278743" cy="5500003"/>
          </a:xfrm>
          <a:prstGeom prst="rect">
            <a:avLst/>
          </a:prstGeom>
          <a:noFill/>
          <a:ln>
            <a:noFill/>
          </a:ln>
        </p:spPr>
      </p:pic>
    </p:spTree>
    <p:extLst>
      <p:ext uri="{BB962C8B-B14F-4D97-AF65-F5344CB8AC3E}">
        <p14:creationId xmlns:p14="http://schemas.microsoft.com/office/powerpoint/2010/main" val="24739347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2F6F-FD76-E9A6-6177-6D14D593645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1AF89DF-747E-14B1-7723-5DB75D0CCAFF}"/>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3F768453-D1C1-FC2F-FFA9-57109A2F67B8}"/>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DD7DCC-A938-1212-E944-B169715F090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3BF03D9A-13BF-C77C-E9A7-2F79799264D8}"/>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79AE4A-077F-3F37-9A8A-1FB9689AF033}"/>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4" name="Rectangle: Rounded Corners 3">
            <a:extLst>
              <a:ext uri="{FF2B5EF4-FFF2-40B4-BE49-F238E27FC236}">
                <a16:creationId xmlns:a16="http://schemas.microsoft.com/office/drawing/2014/main" id="{55D8150B-604B-0A13-330A-06E6995A8BB0}"/>
              </a:ext>
            </a:extLst>
          </p:cNvPr>
          <p:cNvSpPr/>
          <p:nvPr/>
        </p:nvSpPr>
        <p:spPr>
          <a:xfrm>
            <a:off x="3904345" y="-378061"/>
            <a:ext cx="6603995"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dữ liệu</a:t>
            </a:r>
          </a:p>
        </p:txBody>
      </p:sp>
      <p:sp>
        <p:nvSpPr>
          <p:cNvPr id="11" name="Rectangle: Rounded Corners 10">
            <a:extLst>
              <a:ext uri="{FF2B5EF4-FFF2-40B4-BE49-F238E27FC236}">
                <a16:creationId xmlns:a16="http://schemas.microsoft.com/office/drawing/2014/main" id="{722C7FC1-F863-86BD-2247-5072F8972C66}"/>
              </a:ext>
            </a:extLst>
          </p:cNvPr>
          <p:cNvSpPr/>
          <p:nvPr/>
        </p:nvSpPr>
        <p:spPr>
          <a:xfrm>
            <a:off x="2862691" y="1194169"/>
            <a:ext cx="365422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Cơ chế</a:t>
            </a:r>
          </a:p>
        </p:txBody>
      </p:sp>
      <p:pic>
        <p:nvPicPr>
          <p:cNvPr id="2050" name="Picture 2" descr="Bingo ">
            <a:extLst>
              <a:ext uri="{FF2B5EF4-FFF2-40B4-BE49-F238E27FC236}">
                <a16:creationId xmlns:a16="http://schemas.microsoft.com/office/drawing/2014/main" id="{38A53BB6-2539-54FD-CA70-E683D620E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052" y="874854"/>
            <a:ext cx="943060" cy="9430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FE0AFCF1-5BC1-ABE7-1B55-94A6CE3559E0}"/>
              </a:ext>
            </a:extLst>
          </p:cNvPr>
          <p:cNvSpPr/>
          <p:nvPr/>
        </p:nvSpPr>
        <p:spPr>
          <a:xfrm>
            <a:off x="2873052" y="2021212"/>
            <a:ext cx="2860091" cy="45392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Các vé số thường có dãy số từ 000000 đến 999999</a:t>
            </a:r>
            <a:endParaRPr lang="en-US" sz="36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endParaRPr>
          </a:p>
          <a:p>
            <a:endParaRPr lang="en-US" sz="3600">
              <a:solidFill>
                <a:schemeClr val="tx1"/>
              </a:solidFill>
              <a:latin typeface="iCiel Brandon Text Bold" panose="020B0803020203060203" pitchFamily="34" charset="0"/>
              <a:ea typeface="Aptos" panose="020B0004020202020204" pitchFamily="34" charset="0"/>
              <a:cs typeface="Times New Roman" panose="02020603050405020304" pitchFamily="18" charset="0"/>
            </a:endParaRPr>
          </a:p>
          <a:p>
            <a:r>
              <a:rPr lang="en-US" sz="1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6 con số đối với Miền Nam và Miền Trung</a:t>
            </a:r>
          </a:p>
          <a:p>
            <a:endParaRPr lang="en-US">
              <a:solidFill>
                <a:schemeClr val="tx1"/>
              </a:solidFill>
              <a:latin typeface="iCiel Brandon Text Bold" panose="020B0803020203060203" pitchFamily="34" charset="0"/>
              <a:ea typeface="Aptos" panose="020B0004020202020204" pitchFamily="34" charset="0"/>
              <a:cs typeface="Times New Roman" panose="02020603050405020304" pitchFamily="18" charset="0"/>
            </a:endParaRPr>
          </a:p>
          <a:p>
            <a:r>
              <a:rPr lang="en-US" sz="1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5 con số đối với Miền Bắc</a:t>
            </a:r>
            <a:endParaRPr lang="en-US" sz="2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B533F320-31A5-8C8D-86E9-822406876B76}"/>
              </a:ext>
            </a:extLst>
          </p:cNvPr>
          <p:cNvSpPr/>
          <p:nvPr/>
        </p:nvSpPr>
        <p:spPr>
          <a:xfrm>
            <a:off x="6001614" y="2021212"/>
            <a:ext cx="2860091" cy="45392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iCiel Brandon Text Bold" panose="020B0803020203060203" pitchFamily="34" charset="0"/>
              </a:rPr>
              <a:t>Miền Nam và Miền Trung sẽ có 9 giải từ giải 8 đến giải đặc biệt </a:t>
            </a:r>
          </a:p>
          <a:p>
            <a:endParaRPr lang="en-US" sz="2800">
              <a:solidFill>
                <a:schemeClr val="tx1"/>
              </a:solidFill>
              <a:latin typeface="iCiel Brandon Text Bold" panose="020B0803020203060203" pitchFamily="34" charset="0"/>
            </a:endParaRPr>
          </a:p>
          <a:p>
            <a:r>
              <a:rPr lang="en-US" sz="2800">
                <a:solidFill>
                  <a:schemeClr val="tx1"/>
                </a:solidFill>
                <a:latin typeface="iCiel Brandon Text Bold" panose="020B0803020203060203" pitchFamily="34" charset="0"/>
              </a:rPr>
              <a:t>Miền Bắc không có giải 8. </a:t>
            </a:r>
            <a:endParaRPr lang="en-US" sz="4000">
              <a:solidFill>
                <a:schemeClr val="tx1"/>
              </a:solidFill>
              <a:latin typeface="iCiel Brandon Text Bold" panose="020B0803020203060203" pitchFamily="34" charset="0"/>
            </a:endParaRPr>
          </a:p>
          <a:p>
            <a:pPr algn="ctr"/>
            <a:endParaRPr lang="en-US" sz="4000">
              <a:solidFill>
                <a:schemeClr val="tx1"/>
              </a:solidFill>
              <a:latin typeface="iCiel Brandon Text Bold" panose="020B0803020203060203" pitchFamily="34" charset="0"/>
            </a:endParaRPr>
          </a:p>
        </p:txBody>
      </p:sp>
      <p:sp>
        <p:nvSpPr>
          <p:cNvPr id="14" name="Rectangle: Rounded Corners 13">
            <a:extLst>
              <a:ext uri="{FF2B5EF4-FFF2-40B4-BE49-F238E27FC236}">
                <a16:creationId xmlns:a16="http://schemas.microsoft.com/office/drawing/2014/main" id="{503D7BD2-B072-3BB2-FCEF-FDC708715350}"/>
              </a:ext>
            </a:extLst>
          </p:cNvPr>
          <p:cNvSpPr/>
          <p:nvPr/>
        </p:nvSpPr>
        <p:spPr>
          <a:xfrm>
            <a:off x="9186778" y="2021212"/>
            <a:ext cx="2860091" cy="45392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Có tổng cộng 41 tỉnh thành với thời gian quay thưởng khác nhau</a:t>
            </a:r>
          </a:p>
          <a:p>
            <a:pPr algn="ctr"/>
            <a:endParaRPr lang="en-US" sz="2800">
              <a:solidFill>
                <a:sysClr val="windowText" lastClr="000000"/>
              </a:solidFill>
              <a:latin typeface="iCiel Brandon Text Bold" panose="020B0803020203060203" pitchFamily="34" charset="0"/>
            </a:endParaRPr>
          </a:p>
          <a:p>
            <a:pPr algn="ctr"/>
            <a:endParaRPr lang="en-US" sz="2800">
              <a:solidFill>
                <a:sysClr val="windowText" lastClr="000000"/>
              </a:solidFill>
              <a:latin typeface="iCiel Brandon Text Bold" panose="020B0803020203060203" pitchFamily="34" charset="0"/>
            </a:endParaRPr>
          </a:p>
          <a:p>
            <a:pPr algn="ctr"/>
            <a:endParaRPr lang="en-US" sz="2800">
              <a:solidFill>
                <a:sysClr val="windowText" lastClr="000000"/>
              </a:solidFill>
              <a:latin typeface="iCiel Brandon Text Bold" panose="020B0803020203060203" pitchFamily="34" charset="0"/>
            </a:endParaRPr>
          </a:p>
          <a:p>
            <a:pPr algn="ctr"/>
            <a:endParaRPr lang="en-US" sz="2800">
              <a:solidFill>
                <a:sysClr val="windowText" lastClr="000000"/>
              </a:solidFill>
              <a:latin typeface="iCiel Brandon Text Bold" panose="020B0803020203060203" pitchFamily="34" charset="0"/>
            </a:endParaRPr>
          </a:p>
        </p:txBody>
      </p:sp>
    </p:spTree>
    <p:extLst>
      <p:ext uri="{BB962C8B-B14F-4D97-AF65-F5344CB8AC3E}">
        <p14:creationId xmlns:p14="http://schemas.microsoft.com/office/powerpoint/2010/main" val="38276790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50" fill="hold"/>
                                        <p:tgtEl>
                                          <p:spTgt spid="12"/>
                                        </p:tgtEl>
                                        <p:attrNameLst>
                                          <p:attrName>ppt_x</p:attrName>
                                        </p:attrNameLst>
                                      </p:cBhvr>
                                      <p:tavLst>
                                        <p:tav tm="0">
                                          <p:val>
                                            <p:strVal val="#ppt_x"/>
                                          </p:val>
                                        </p:tav>
                                        <p:tav tm="100000">
                                          <p:val>
                                            <p:strVal val="#ppt_x"/>
                                          </p:val>
                                        </p:tav>
                                      </p:tavLst>
                                    </p:anim>
                                    <p:anim calcmode="lin" valueType="num">
                                      <p:cBhvr additive="base">
                                        <p:cTn id="13"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250" fill="hold"/>
                                        <p:tgtEl>
                                          <p:spTgt spid="13"/>
                                        </p:tgtEl>
                                        <p:attrNameLst>
                                          <p:attrName>ppt_x</p:attrName>
                                        </p:attrNameLst>
                                      </p:cBhvr>
                                      <p:tavLst>
                                        <p:tav tm="0">
                                          <p:val>
                                            <p:strVal val="#ppt_x"/>
                                          </p:val>
                                        </p:tav>
                                        <p:tav tm="100000">
                                          <p:val>
                                            <p:strVal val="#ppt_x"/>
                                          </p:val>
                                        </p:tav>
                                      </p:tavLst>
                                    </p:anim>
                                    <p:anim calcmode="lin" valueType="num">
                                      <p:cBhvr additive="base">
                                        <p:cTn id="19"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250" fill="hold"/>
                                        <p:tgtEl>
                                          <p:spTgt spid="14"/>
                                        </p:tgtEl>
                                        <p:attrNameLst>
                                          <p:attrName>ppt_x</p:attrName>
                                        </p:attrNameLst>
                                      </p:cBhvr>
                                      <p:tavLst>
                                        <p:tav tm="0">
                                          <p:val>
                                            <p:strVal val="#ppt_x"/>
                                          </p:val>
                                        </p:tav>
                                        <p:tav tm="100000">
                                          <p:val>
                                            <p:strVal val="#ppt_x"/>
                                          </p:val>
                                        </p:tav>
                                      </p:tavLst>
                                    </p:anim>
                                    <p:anim calcmode="lin" valueType="num">
                                      <p:cBhvr additive="base">
                                        <p:cTn id="25"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4489-5476-26ED-E0E3-641393C34FB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16B1959-FC97-1005-9800-E4EBBCEC8AF9}"/>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8443AC64-6C9C-A012-B4FE-57E52CF2D606}"/>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BAB744-4BAF-1F63-7CF0-0F8E1E3FAE87}"/>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06098AC7-81E8-BCE4-9D93-6B0B66D2AAAB}"/>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C87550-50F5-82E8-6DF7-2E8C8857C92A}"/>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4" name="Rectangle: Rounded Corners 3">
            <a:extLst>
              <a:ext uri="{FF2B5EF4-FFF2-40B4-BE49-F238E27FC236}">
                <a16:creationId xmlns:a16="http://schemas.microsoft.com/office/drawing/2014/main" id="{E889A4DE-ADAD-E03B-00BF-710FAAEE7C90}"/>
              </a:ext>
            </a:extLst>
          </p:cNvPr>
          <p:cNvSpPr/>
          <p:nvPr/>
        </p:nvSpPr>
        <p:spPr>
          <a:xfrm>
            <a:off x="2604581" y="-1188600"/>
            <a:ext cx="9587419"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dữ liệu</a:t>
            </a:r>
          </a:p>
        </p:txBody>
      </p:sp>
      <p:sp>
        <p:nvSpPr>
          <p:cNvPr id="11" name="Rectangle: Rounded Corners 10">
            <a:extLst>
              <a:ext uri="{FF2B5EF4-FFF2-40B4-BE49-F238E27FC236}">
                <a16:creationId xmlns:a16="http://schemas.microsoft.com/office/drawing/2014/main" id="{B68F3802-5191-ADD7-8154-3304F9EFC9B0}"/>
              </a:ext>
            </a:extLst>
          </p:cNvPr>
          <p:cNvSpPr/>
          <p:nvPr/>
        </p:nvSpPr>
        <p:spPr>
          <a:xfrm>
            <a:off x="3089324" y="219486"/>
            <a:ext cx="365422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Mô hình dữ liệu</a:t>
            </a:r>
          </a:p>
        </p:txBody>
      </p:sp>
      <p:sp>
        <p:nvSpPr>
          <p:cNvPr id="13" name="Rectangle: Rounded Corners 12">
            <a:extLst>
              <a:ext uri="{FF2B5EF4-FFF2-40B4-BE49-F238E27FC236}">
                <a16:creationId xmlns:a16="http://schemas.microsoft.com/office/drawing/2014/main" id="{403EBCF9-243E-1A0C-AA42-610772784DFD}"/>
              </a:ext>
            </a:extLst>
          </p:cNvPr>
          <p:cNvSpPr/>
          <p:nvPr/>
        </p:nvSpPr>
        <p:spPr>
          <a:xfrm>
            <a:off x="6146745" y="7014127"/>
            <a:ext cx="2860091" cy="45392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iCiel Brandon Text Bold" panose="020B0803020203060203" pitchFamily="34" charset="0"/>
              </a:rPr>
              <a:t>Miền Nam và Miền Trung sẽ có 9 giải từ giải 8 đến giải đặc biệt </a:t>
            </a:r>
          </a:p>
          <a:p>
            <a:endParaRPr lang="en-US" sz="2800">
              <a:solidFill>
                <a:schemeClr val="tx1"/>
              </a:solidFill>
              <a:latin typeface="iCiel Brandon Text Bold" panose="020B0803020203060203" pitchFamily="34" charset="0"/>
            </a:endParaRPr>
          </a:p>
          <a:p>
            <a:r>
              <a:rPr lang="en-US" sz="2800">
                <a:solidFill>
                  <a:schemeClr val="tx1"/>
                </a:solidFill>
                <a:latin typeface="iCiel Brandon Text Bold" panose="020B0803020203060203" pitchFamily="34" charset="0"/>
              </a:rPr>
              <a:t>Miền Bắc không có giải 8. </a:t>
            </a:r>
            <a:endParaRPr lang="en-US" sz="4000">
              <a:solidFill>
                <a:schemeClr val="tx1"/>
              </a:solidFill>
              <a:latin typeface="iCiel Brandon Text Bold" panose="020B0803020203060203" pitchFamily="34" charset="0"/>
            </a:endParaRPr>
          </a:p>
          <a:p>
            <a:pPr algn="ctr"/>
            <a:endParaRPr lang="en-US" sz="4000">
              <a:solidFill>
                <a:schemeClr val="tx1"/>
              </a:solidFill>
              <a:latin typeface="iCiel Brandon Text Bold" panose="020B0803020203060203" pitchFamily="34" charset="0"/>
            </a:endParaRPr>
          </a:p>
        </p:txBody>
      </p:sp>
      <p:sp>
        <p:nvSpPr>
          <p:cNvPr id="14" name="Rectangle: Rounded Corners 13">
            <a:extLst>
              <a:ext uri="{FF2B5EF4-FFF2-40B4-BE49-F238E27FC236}">
                <a16:creationId xmlns:a16="http://schemas.microsoft.com/office/drawing/2014/main" id="{15F5E157-8592-4B15-8152-9BFBEBE26263}"/>
              </a:ext>
            </a:extLst>
          </p:cNvPr>
          <p:cNvSpPr/>
          <p:nvPr/>
        </p:nvSpPr>
        <p:spPr>
          <a:xfrm>
            <a:off x="9331909" y="7014127"/>
            <a:ext cx="2860091" cy="45392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Có tổng cộng 41 tỉnh thành với thời gian quay thưởng khác nhau</a:t>
            </a:r>
          </a:p>
          <a:p>
            <a:pPr algn="ctr"/>
            <a:endParaRPr lang="en-US" sz="2800">
              <a:solidFill>
                <a:sysClr val="windowText" lastClr="000000"/>
              </a:solidFill>
              <a:latin typeface="iCiel Brandon Text Bold" panose="020B0803020203060203" pitchFamily="34" charset="0"/>
            </a:endParaRPr>
          </a:p>
          <a:p>
            <a:pPr algn="ctr"/>
            <a:endParaRPr lang="en-US" sz="2800">
              <a:solidFill>
                <a:sysClr val="windowText" lastClr="000000"/>
              </a:solidFill>
              <a:latin typeface="iCiel Brandon Text Bold" panose="020B0803020203060203" pitchFamily="34" charset="0"/>
            </a:endParaRPr>
          </a:p>
          <a:p>
            <a:pPr algn="ctr"/>
            <a:endParaRPr lang="en-US" sz="2800">
              <a:solidFill>
                <a:sysClr val="windowText" lastClr="000000"/>
              </a:solidFill>
              <a:latin typeface="iCiel Brandon Text Bold" panose="020B0803020203060203" pitchFamily="34" charset="0"/>
            </a:endParaRPr>
          </a:p>
          <a:p>
            <a:pPr algn="ctr"/>
            <a:endParaRPr lang="en-US" sz="2800">
              <a:solidFill>
                <a:sysClr val="windowText" lastClr="000000"/>
              </a:solidFill>
              <a:latin typeface="iCiel Brandon Text Bold" panose="020B0803020203060203" pitchFamily="34" charset="0"/>
            </a:endParaRPr>
          </a:p>
        </p:txBody>
      </p:sp>
      <p:pic>
        <p:nvPicPr>
          <p:cNvPr id="3074" name="Picture 2" descr="Database ">
            <a:extLst>
              <a:ext uri="{FF2B5EF4-FFF2-40B4-BE49-F238E27FC236}">
                <a16:creationId xmlns:a16="http://schemas.microsoft.com/office/drawing/2014/main" id="{49F376BE-AE76-F375-61C3-1A24FDD68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448" y="65659"/>
            <a:ext cx="851752" cy="851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2B7A24C-BEB4-E82E-5FB2-110860300840}"/>
              </a:ext>
            </a:extLst>
          </p:cNvPr>
          <p:cNvGraphicFramePr>
            <a:graphicFrameLocks noGrp="1"/>
          </p:cNvGraphicFramePr>
          <p:nvPr>
            <p:extLst>
              <p:ext uri="{D42A27DB-BD31-4B8C-83A1-F6EECF244321}">
                <p14:modId xmlns:p14="http://schemas.microsoft.com/office/powerpoint/2010/main" val="2445692745"/>
              </p:ext>
            </p:extLst>
          </p:nvPr>
        </p:nvGraphicFramePr>
        <p:xfrm>
          <a:off x="2757429" y="997058"/>
          <a:ext cx="8665314" cy="5353117"/>
        </p:xfrm>
        <a:graphic>
          <a:graphicData uri="http://schemas.openxmlformats.org/drawingml/2006/table">
            <a:tbl>
              <a:tblPr firstRow="1" firstCol="1" bandRow="1">
                <a:tableStyleId>{5C22544A-7EE6-4342-B048-85BDC9FD1C3A}</a:tableStyleId>
              </a:tblPr>
              <a:tblGrid>
                <a:gridCol w="677082">
                  <a:extLst>
                    <a:ext uri="{9D8B030D-6E8A-4147-A177-3AD203B41FA5}">
                      <a16:colId xmlns:a16="http://schemas.microsoft.com/office/drawing/2014/main" val="2098986837"/>
                    </a:ext>
                  </a:extLst>
                </a:gridCol>
                <a:gridCol w="1355120">
                  <a:extLst>
                    <a:ext uri="{9D8B030D-6E8A-4147-A177-3AD203B41FA5}">
                      <a16:colId xmlns:a16="http://schemas.microsoft.com/office/drawing/2014/main" val="1425702664"/>
                    </a:ext>
                  </a:extLst>
                </a:gridCol>
                <a:gridCol w="2438643">
                  <a:extLst>
                    <a:ext uri="{9D8B030D-6E8A-4147-A177-3AD203B41FA5}">
                      <a16:colId xmlns:a16="http://schemas.microsoft.com/office/drawing/2014/main" val="2779290033"/>
                    </a:ext>
                  </a:extLst>
                </a:gridCol>
                <a:gridCol w="948681">
                  <a:extLst>
                    <a:ext uri="{9D8B030D-6E8A-4147-A177-3AD203B41FA5}">
                      <a16:colId xmlns:a16="http://schemas.microsoft.com/office/drawing/2014/main" val="1809131603"/>
                    </a:ext>
                  </a:extLst>
                </a:gridCol>
                <a:gridCol w="3245788">
                  <a:extLst>
                    <a:ext uri="{9D8B030D-6E8A-4147-A177-3AD203B41FA5}">
                      <a16:colId xmlns:a16="http://schemas.microsoft.com/office/drawing/2014/main" val="2935229379"/>
                    </a:ext>
                  </a:extLst>
                </a:gridCol>
              </a:tblGrid>
              <a:tr h="486647">
                <a:tc>
                  <a:txBody>
                    <a:bodyPr/>
                    <a:lstStyle/>
                    <a:p>
                      <a:pPr algn="ctr">
                        <a:lnSpc>
                          <a:spcPct val="120000"/>
                        </a:lnSpc>
                        <a:spcBef>
                          <a:spcPts val="600"/>
                        </a:spcBef>
                      </a:pPr>
                      <a:r>
                        <a:rPr lang="en-US" sz="1100" kern="100">
                          <a:effectLst/>
                        </a:rPr>
                        <a:t>STT</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Tên trường</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Kiểu dữ liệu</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Khóa chính</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Mô tả</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634749760"/>
                  </a:ext>
                </a:extLst>
              </a:tr>
              <a:tr h="486647">
                <a:tc>
                  <a:txBody>
                    <a:bodyPr/>
                    <a:lstStyle/>
                    <a:p>
                      <a:pPr algn="ctr">
                        <a:lnSpc>
                          <a:spcPct val="120000"/>
                        </a:lnSpc>
                        <a:spcBef>
                          <a:spcPts val="600"/>
                        </a:spcBef>
                      </a:pPr>
                      <a:r>
                        <a:rPr lang="en-US" sz="1100" kern="100">
                          <a:effectLst/>
                        </a:rPr>
                        <a:t>1</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id</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Int Auto-Increment</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X</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Khóa chính (Primary Key), tự động tăng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111299966"/>
                  </a:ext>
                </a:extLst>
              </a:tr>
              <a:tr h="486647">
                <a:tc>
                  <a:txBody>
                    <a:bodyPr/>
                    <a:lstStyle/>
                    <a:p>
                      <a:pPr algn="ctr">
                        <a:lnSpc>
                          <a:spcPct val="120000"/>
                        </a:lnSpc>
                        <a:spcBef>
                          <a:spcPts val="600"/>
                        </a:spcBef>
                      </a:pPr>
                      <a:r>
                        <a:rPr lang="en-US" sz="1100" kern="100">
                          <a:effectLst/>
                        </a:rPr>
                        <a:t>2</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prize_8</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8,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225969051"/>
                  </a:ext>
                </a:extLst>
              </a:tr>
              <a:tr h="486647">
                <a:tc>
                  <a:txBody>
                    <a:bodyPr/>
                    <a:lstStyle/>
                    <a:p>
                      <a:pPr algn="ctr">
                        <a:lnSpc>
                          <a:spcPct val="120000"/>
                        </a:lnSpc>
                        <a:spcBef>
                          <a:spcPts val="600"/>
                        </a:spcBef>
                      </a:pPr>
                      <a:r>
                        <a:rPr lang="en-US" sz="1100" kern="100">
                          <a:effectLst/>
                        </a:rPr>
                        <a:t>3</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prize_7</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7,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1252778445"/>
                  </a:ext>
                </a:extLst>
              </a:tr>
              <a:tr h="486647">
                <a:tc>
                  <a:txBody>
                    <a:bodyPr/>
                    <a:lstStyle/>
                    <a:p>
                      <a:pPr algn="ctr">
                        <a:lnSpc>
                          <a:spcPct val="120000"/>
                        </a:lnSpc>
                        <a:spcBef>
                          <a:spcPts val="600"/>
                        </a:spcBef>
                      </a:pPr>
                      <a:r>
                        <a:rPr lang="en-US" sz="1100" kern="100">
                          <a:effectLst/>
                        </a:rPr>
                        <a:t>4</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prize_6</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6,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1729697251"/>
                  </a:ext>
                </a:extLst>
              </a:tr>
              <a:tr h="486647">
                <a:tc>
                  <a:txBody>
                    <a:bodyPr/>
                    <a:lstStyle/>
                    <a:p>
                      <a:pPr algn="ctr">
                        <a:lnSpc>
                          <a:spcPct val="120000"/>
                        </a:lnSpc>
                        <a:spcBef>
                          <a:spcPts val="600"/>
                        </a:spcBef>
                      </a:pPr>
                      <a:r>
                        <a:rPr lang="en-US" sz="1100" kern="100">
                          <a:effectLst/>
                        </a:rPr>
                        <a:t>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5,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1119773991"/>
                  </a:ext>
                </a:extLst>
              </a:tr>
              <a:tr h="486647">
                <a:tc>
                  <a:txBody>
                    <a:bodyPr/>
                    <a:lstStyle/>
                    <a:p>
                      <a:pPr algn="ctr">
                        <a:lnSpc>
                          <a:spcPct val="120000"/>
                        </a:lnSpc>
                        <a:spcBef>
                          <a:spcPts val="600"/>
                        </a:spcBef>
                      </a:pPr>
                      <a:r>
                        <a:rPr lang="en-US" sz="1100" kern="100">
                          <a:effectLst/>
                        </a:rPr>
                        <a:t>6</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prize_4</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4,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904471480"/>
                  </a:ext>
                </a:extLst>
              </a:tr>
              <a:tr h="486647">
                <a:tc>
                  <a:txBody>
                    <a:bodyPr/>
                    <a:lstStyle/>
                    <a:p>
                      <a:pPr algn="ctr">
                        <a:lnSpc>
                          <a:spcPct val="120000"/>
                        </a:lnSpc>
                        <a:spcBef>
                          <a:spcPts val="600"/>
                        </a:spcBef>
                      </a:pPr>
                      <a:r>
                        <a:rPr lang="en-US" sz="1100" kern="100">
                          <a:effectLst/>
                        </a:rPr>
                        <a:t>7</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prize_3</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3,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1566527789"/>
                  </a:ext>
                </a:extLst>
              </a:tr>
              <a:tr h="486647">
                <a:tc>
                  <a:txBody>
                    <a:bodyPr/>
                    <a:lstStyle/>
                    <a:p>
                      <a:pPr algn="ctr">
                        <a:lnSpc>
                          <a:spcPct val="120000"/>
                        </a:lnSpc>
                        <a:spcBef>
                          <a:spcPts val="600"/>
                        </a:spcBef>
                      </a:pPr>
                      <a:r>
                        <a:rPr lang="en-US" sz="1100" kern="100">
                          <a:effectLst/>
                        </a:rPr>
                        <a:t>8</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prize_2</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2,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4111376890"/>
                  </a:ext>
                </a:extLst>
              </a:tr>
              <a:tr h="486647">
                <a:tc>
                  <a:txBody>
                    <a:bodyPr/>
                    <a:lstStyle/>
                    <a:p>
                      <a:pPr algn="ctr">
                        <a:lnSpc>
                          <a:spcPct val="120000"/>
                        </a:lnSpc>
                        <a:spcBef>
                          <a:spcPts val="600"/>
                        </a:spcBef>
                      </a:pPr>
                      <a:r>
                        <a:rPr lang="en-US" sz="1100" kern="100">
                          <a:effectLst/>
                        </a:rPr>
                        <a:t>9</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prize_1</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nhất,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1149800602"/>
                  </a:ext>
                </a:extLst>
              </a:tr>
              <a:tr h="486647">
                <a:tc>
                  <a:txBody>
                    <a:bodyPr/>
                    <a:lstStyle/>
                    <a:p>
                      <a:pPr algn="ctr">
                        <a:lnSpc>
                          <a:spcPct val="120000"/>
                        </a:lnSpc>
                        <a:spcBef>
                          <a:spcPts val="600"/>
                        </a:spcBef>
                      </a:pPr>
                      <a:r>
                        <a:rPr lang="en-US" sz="1100" kern="100">
                          <a:effectLst/>
                        </a:rPr>
                        <a:t>10</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prize_db</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Varchar (255)</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gn="ctr">
                        <a:lnSpc>
                          <a:spcPct val="120000"/>
                        </a:lnSpc>
                        <a:spcBef>
                          <a:spcPts val="600"/>
                        </a:spcBef>
                      </a:pPr>
                      <a:r>
                        <a:rPr lang="en-US" sz="1100" kern="100">
                          <a:effectLst/>
                        </a:rPr>
                        <a:t> </a:t>
                      </a:r>
                      <a:endParaRPr lang="en-US" sz="1200" b="1" kern="100">
                        <a:effectLst/>
                        <a:latin typeface="Times New Roman" panose="02020603050405020304" pitchFamily="18" charset="0"/>
                        <a:ea typeface="Aptos" panose="020B0004020202020204" pitchFamily="34" charset="0"/>
                      </a:endParaRPr>
                    </a:p>
                  </a:txBody>
                  <a:tcPr marL="59660" marR="59660" marT="0" marB="0"/>
                </a:tc>
                <a:tc>
                  <a:txBody>
                    <a:bodyPr/>
                    <a:lstStyle/>
                    <a:p>
                      <a:pPr>
                        <a:lnSpc>
                          <a:spcPct val="120000"/>
                        </a:lnSpc>
                        <a:spcBef>
                          <a:spcPts val="600"/>
                        </a:spcBef>
                      </a:pPr>
                      <a:r>
                        <a:rPr lang="en-US" sz="1100" kern="100">
                          <a:effectLst/>
                        </a:rPr>
                        <a:t>Số liệu giải đặc biệt, mặc định là chuỗi rỗng</a:t>
                      </a:r>
                      <a:endParaRPr lang="en-US" sz="1200" b="1" kern="100">
                        <a:effectLst/>
                        <a:latin typeface="Times New Roman" panose="02020603050405020304" pitchFamily="18" charset="0"/>
                        <a:ea typeface="Aptos" panose="020B0004020202020204" pitchFamily="34" charset="0"/>
                      </a:endParaRPr>
                    </a:p>
                  </a:txBody>
                  <a:tcPr marL="59660" marR="59660" marT="0" marB="0"/>
                </a:tc>
                <a:extLst>
                  <a:ext uri="{0D108BD9-81ED-4DB2-BD59-A6C34878D82A}">
                    <a16:rowId xmlns:a16="http://schemas.microsoft.com/office/drawing/2014/main" val="3506115589"/>
                  </a:ext>
                </a:extLst>
              </a:tr>
            </a:tbl>
          </a:graphicData>
        </a:graphic>
      </p:graphicFrame>
      <p:sp>
        <p:nvSpPr>
          <p:cNvPr id="6" name="Rectangle: Rounded Corners 5">
            <a:extLst>
              <a:ext uri="{FF2B5EF4-FFF2-40B4-BE49-F238E27FC236}">
                <a16:creationId xmlns:a16="http://schemas.microsoft.com/office/drawing/2014/main" id="{16762228-37BD-C101-4BE4-0B157427ACBC}"/>
              </a:ext>
            </a:extLst>
          </p:cNvPr>
          <p:cNvSpPr/>
          <p:nvPr/>
        </p:nvSpPr>
        <p:spPr>
          <a:xfrm>
            <a:off x="2785966" y="7014127"/>
            <a:ext cx="2860091" cy="45392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Các vé số thường có dãy số từ 000000 đến 999999</a:t>
            </a:r>
            <a:endParaRPr lang="en-US" sz="36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endParaRPr>
          </a:p>
          <a:p>
            <a:endParaRPr lang="en-US" sz="3600">
              <a:solidFill>
                <a:schemeClr val="tx1"/>
              </a:solidFill>
              <a:latin typeface="iCiel Brandon Text Bold" panose="020B0803020203060203" pitchFamily="34" charset="0"/>
              <a:ea typeface="Aptos" panose="020B0004020202020204" pitchFamily="34" charset="0"/>
              <a:cs typeface="Times New Roman" panose="02020603050405020304" pitchFamily="18" charset="0"/>
            </a:endParaRPr>
          </a:p>
          <a:p>
            <a:r>
              <a:rPr lang="en-US" sz="1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6 con số đối với Miền Nam và Miền Trung</a:t>
            </a:r>
          </a:p>
          <a:p>
            <a:endParaRPr lang="en-US">
              <a:solidFill>
                <a:schemeClr val="tx1"/>
              </a:solidFill>
              <a:latin typeface="iCiel Brandon Text Bold" panose="020B0803020203060203" pitchFamily="34" charset="0"/>
              <a:ea typeface="Aptos" panose="020B0004020202020204" pitchFamily="34" charset="0"/>
              <a:cs typeface="Times New Roman" panose="02020603050405020304" pitchFamily="18" charset="0"/>
            </a:endParaRPr>
          </a:p>
          <a:p>
            <a:r>
              <a:rPr lang="en-US" sz="1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5 con số đối với Miền Bắc</a:t>
            </a:r>
            <a:endParaRPr lang="en-US" sz="2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18730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9A4B9-71B3-0CD8-C36C-87BA72C32A9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0AFAD70-D8D0-40A9-222E-93CB895EAD2C}"/>
              </a:ext>
            </a:extLst>
          </p:cNvPr>
          <p:cNvGrpSpPr/>
          <p:nvPr/>
        </p:nvGrpSpPr>
        <p:grpSpPr>
          <a:xfrm>
            <a:off x="145131" y="0"/>
            <a:ext cx="2518317" cy="6858000"/>
            <a:chOff x="4788014" y="0"/>
            <a:chExt cx="2518317" cy="6858000"/>
          </a:xfrm>
        </p:grpSpPr>
        <p:sp>
          <p:nvSpPr>
            <p:cNvPr id="3" name="Rectangle 2">
              <a:extLst>
                <a:ext uri="{FF2B5EF4-FFF2-40B4-BE49-F238E27FC236}">
                  <a16:creationId xmlns:a16="http://schemas.microsoft.com/office/drawing/2014/main" id="{54B7789D-85C5-2D08-FDFA-C4AE169BC3E0}"/>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2E0D81-F5F9-3FCD-46D9-89F0604ED6B1}"/>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F909BDBD-E0A5-CC1D-33B6-89539DBB791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B80011-F327-E4D7-DEEB-DCE52F5FA988}"/>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4" name="Rectangle: Rounded Corners 3">
            <a:extLst>
              <a:ext uri="{FF2B5EF4-FFF2-40B4-BE49-F238E27FC236}">
                <a16:creationId xmlns:a16="http://schemas.microsoft.com/office/drawing/2014/main" id="{48E42CE8-FA3C-54AD-DE42-E854D7DF05AF}"/>
              </a:ext>
            </a:extLst>
          </p:cNvPr>
          <p:cNvSpPr/>
          <p:nvPr/>
        </p:nvSpPr>
        <p:spPr>
          <a:xfrm>
            <a:off x="2604581" y="-1188600"/>
            <a:ext cx="9587419"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dữ liệu</a:t>
            </a:r>
          </a:p>
        </p:txBody>
      </p:sp>
      <p:sp>
        <p:nvSpPr>
          <p:cNvPr id="11" name="Rectangle: Rounded Corners 10">
            <a:extLst>
              <a:ext uri="{FF2B5EF4-FFF2-40B4-BE49-F238E27FC236}">
                <a16:creationId xmlns:a16="http://schemas.microsoft.com/office/drawing/2014/main" id="{C79AA891-298D-3A53-CE09-38965BBE93FE}"/>
              </a:ext>
            </a:extLst>
          </p:cNvPr>
          <p:cNvSpPr/>
          <p:nvPr/>
        </p:nvSpPr>
        <p:spPr>
          <a:xfrm>
            <a:off x="3089324" y="219486"/>
            <a:ext cx="365422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Thu thập dữ liệu</a:t>
            </a:r>
          </a:p>
        </p:txBody>
      </p:sp>
      <p:pic>
        <p:nvPicPr>
          <p:cNvPr id="4098" name="Picture 2" descr="Data collecting ">
            <a:extLst>
              <a:ext uri="{FF2B5EF4-FFF2-40B4-BE49-F238E27FC236}">
                <a16:creationId xmlns:a16="http://schemas.microsoft.com/office/drawing/2014/main" id="{E033B6F1-4F46-8B1A-85EC-FEEEBD620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91" y="32373"/>
            <a:ext cx="851752" cy="8517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85C19ECA-40ED-C1E7-D8F1-1E1F41988778}"/>
              </a:ext>
            </a:extLst>
          </p:cNvPr>
          <p:cNvPicPr>
            <a:picLocks noChangeAspect="1"/>
          </p:cNvPicPr>
          <p:nvPr/>
        </p:nvPicPr>
        <p:blipFill rotWithShape="1">
          <a:blip r:embed="rId4"/>
          <a:srcRect t="22597"/>
          <a:stretch/>
        </p:blipFill>
        <p:spPr bwMode="auto">
          <a:xfrm>
            <a:off x="3863542" y="1696236"/>
            <a:ext cx="6601257" cy="4661123"/>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5A04BA8B-BA06-0AD6-D28C-1E431AF1D047}"/>
              </a:ext>
            </a:extLst>
          </p:cNvPr>
          <p:cNvSpPr txBox="1"/>
          <p:nvPr/>
        </p:nvSpPr>
        <p:spPr>
          <a:xfrm>
            <a:off x="3381543" y="1048039"/>
            <a:ext cx="8084457" cy="523220"/>
          </a:xfrm>
          <a:prstGeom prst="rect">
            <a:avLst/>
          </a:prstGeom>
          <a:noFill/>
        </p:spPr>
        <p:txBody>
          <a:bodyPr wrap="square">
            <a:spAutoFit/>
          </a:bodyPr>
          <a:lstStyle/>
          <a:p>
            <a:r>
              <a:rPr lang="en-US" sz="2800">
                <a:effectLst/>
                <a:latin typeface="iCiel Brandon Text Bold" panose="020B0803020203060203" pitchFamily="34" charset="0"/>
                <a:ea typeface="Aptos" panose="020B0004020202020204" pitchFamily="34" charset="0"/>
                <a:cs typeface="Times New Roman" panose="02020603050405020304" pitchFamily="18" charset="0"/>
              </a:rPr>
              <a:t>chọn trang web </a:t>
            </a:r>
            <a:r>
              <a:rPr lang="en-US" sz="2800" u="sng">
                <a:effectLst/>
                <a:latin typeface="iCiel Brandon Text Bold" panose="020B0803020203060203"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https://xoso.com.vn</a:t>
            </a:r>
            <a:r>
              <a:rPr lang="en-US" sz="2800">
                <a:effectLst/>
                <a:latin typeface="iCiel Brandon Text Bold" panose="020B0803020203060203" pitchFamily="34" charset="0"/>
                <a:ea typeface="Aptos" panose="020B0004020202020204" pitchFamily="34" charset="0"/>
                <a:cs typeface="Times New Roman" panose="02020603050405020304" pitchFamily="18" charset="0"/>
              </a:rPr>
              <a:t> để thu thập.</a:t>
            </a:r>
            <a:endParaRPr lang="en-US" sz="3600">
              <a:effectLst/>
              <a:latin typeface="iCiel Brandon Text Bold" panose="020B0803020203060203" pitchFamily="34" charset="0"/>
              <a:ea typeface="Aptos" panose="020B000402020202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B3A6869B-8BD8-8FD9-3C0A-0F61B42AAB07}"/>
              </a:ext>
            </a:extLst>
          </p:cNvPr>
          <p:cNvSpPr/>
          <p:nvPr/>
        </p:nvSpPr>
        <p:spPr>
          <a:xfrm>
            <a:off x="12591994" y="132446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1. Khởi tạo Django</a:t>
            </a:r>
          </a:p>
        </p:txBody>
      </p:sp>
      <p:sp>
        <p:nvSpPr>
          <p:cNvPr id="17" name="Rectangle: Rounded Corners 16">
            <a:extLst>
              <a:ext uri="{FF2B5EF4-FFF2-40B4-BE49-F238E27FC236}">
                <a16:creationId xmlns:a16="http://schemas.microsoft.com/office/drawing/2014/main" id="{973ABCE5-8EDA-D3D3-9AC6-BD3BB65E0DCA}"/>
              </a:ext>
            </a:extLst>
          </p:cNvPr>
          <p:cNvSpPr/>
          <p:nvPr/>
        </p:nvSpPr>
        <p:spPr>
          <a:xfrm>
            <a:off x="15936828" y="4004086"/>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3.Xóa dữ liệu cũ</a:t>
            </a:r>
          </a:p>
          <a:p>
            <a:pPr algn="ctr"/>
            <a:r>
              <a:rPr lang="en-US" sz="2800">
                <a:solidFill>
                  <a:sysClr val="windowText" lastClr="000000"/>
                </a:solidFill>
                <a:latin typeface="iCiel Brandon Text Bold" panose="020B0803020203060203" pitchFamily="34" charset="0"/>
              </a:rPr>
              <a:t>Trước khi thu thập dữ liệu mới</a:t>
            </a:r>
          </a:p>
        </p:txBody>
      </p:sp>
      <p:sp>
        <p:nvSpPr>
          <p:cNvPr id="18" name="Rectangle: Rounded Corners 17">
            <a:extLst>
              <a:ext uri="{FF2B5EF4-FFF2-40B4-BE49-F238E27FC236}">
                <a16:creationId xmlns:a16="http://schemas.microsoft.com/office/drawing/2014/main" id="{D36AB49C-42B9-3DED-2721-730187D59597}"/>
              </a:ext>
            </a:extLst>
          </p:cNvPr>
          <p:cNvSpPr/>
          <p:nvPr/>
        </p:nvSpPr>
        <p:spPr>
          <a:xfrm>
            <a:off x="19186412" y="132446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5. Thu thập kết quả</a:t>
            </a:r>
          </a:p>
        </p:txBody>
      </p:sp>
      <p:sp>
        <p:nvSpPr>
          <p:cNvPr id="19" name="Rectangle: Rounded Corners 18">
            <a:extLst>
              <a:ext uri="{FF2B5EF4-FFF2-40B4-BE49-F238E27FC236}">
                <a16:creationId xmlns:a16="http://schemas.microsoft.com/office/drawing/2014/main" id="{2BA42667-89CB-C66A-69B4-AE398D282F35}"/>
              </a:ext>
            </a:extLst>
          </p:cNvPr>
          <p:cNvSpPr/>
          <p:nvPr/>
        </p:nvSpPr>
        <p:spPr>
          <a:xfrm>
            <a:off x="12591994" y="4004087"/>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2. Truy cập trang web</a:t>
            </a:r>
          </a:p>
        </p:txBody>
      </p:sp>
      <p:sp>
        <p:nvSpPr>
          <p:cNvPr id="20" name="Rectangle: Rounded Corners 19">
            <a:extLst>
              <a:ext uri="{FF2B5EF4-FFF2-40B4-BE49-F238E27FC236}">
                <a16:creationId xmlns:a16="http://schemas.microsoft.com/office/drawing/2014/main" id="{6B87D09F-13EF-E676-9F50-627664C60135}"/>
              </a:ext>
            </a:extLst>
          </p:cNvPr>
          <p:cNvSpPr/>
          <p:nvPr/>
        </p:nvSpPr>
        <p:spPr>
          <a:xfrm>
            <a:off x="15877961" y="132446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4.Nhấn xem thêm đến khi đủ điều kiện</a:t>
            </a:r>
          </a:p>
        </p:txBody>
      </p:sp>
      <p:sp>
        <p:nvSpPr>
          <p:cNvPr id="21" name="Rectangle: Rounded Corners 20">
            <a:extLst>
              <a:ext uri="{FF2B5EF4-FFF2-40B4-BE49-F238E27FC236}">
                <a16:creationId xmlns:a16="http://schemas.microsoft.com/office/drawing/2014/main" id="{359930D5-809C-944D-C01C-6BA0DA04D910}"/>
              </a:ext>
            </a:extLst>
          </p:cNvPr>
          <p:cNvSpPr/>
          <p:nvPr/>
        </p:nvSpPr>
        <p:spPr>
          <a:xfrm>
            <a:off x="19222795" y="400273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6. Lưu vào cơ sở dữ liệu</a:t>
            </a:r>
          </a:p>
        </p:txBody>
      </p:sp>
      <p:sp>
        <p:nvSpPr>
          <p:cNvPr id="22" name="Rectangle: Rounded Corners 21">
            <a:extLst>
              <a:ext uri="{FF2B5EF4-FFF2-40B4-BE49-F238E27FC236}">
                <a16:creationId xmlns:a16="http://schemas.microsoft.com/office/drawing/2014/main" id="{F8564EFC-4302-564D-A603-B756DF2252D1}"/>
              </a:ext>
            </a:extLst>
          </p:cNvPr>
          <p:cNvSpPr/>
          <p:nvPr/>
        </p:nvSpPr>
        <p:spPr>
          <a:xfrm>
            <a:off x="22655892" y="1438872"/>
            <a:ext cx="1276350" cy="495150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7.</a:t>
            </a:r>
          </a:p>
          <a:p>
            <a:pPr algn="ctr"/>
            <a:r>
              <a:rPr lang="en-US" sz="2800">
                <a:solidFill>
                  <a:sysClr val="windowText" lastClr="000000"/>
                </a:solidFill>
                <a:latin typeface="iCiel Brandon Text Bold" panose="020B0803020203060203" pitchFamily="34" charset="0"/>
              </a:rPr>
              <a:t>Đóng</a:t>
            </a:r>
          </a:p>
          <a:p>
            <a:pPr algn="ctr"/>
            <a:r>
              <a:rPr lang="en-US" sz="2800">
                <a:solidFill>
                  <a:sysClr val="windowText" lastClr="000000"/>
                </a:solidFill>
                <a:latin typeface="iCiel Brandon Text Bold" panose="020B0803020203060203" pitchFamily="34" charset="0"/>
              </a:rPr>
              <a:t>Trình</a:t>
            </a:r>
          </a:p>
          <a:p>
            <a:pPr algn="ctr"/>
            <a:r>
              <a:rPr lang="en-US" sz="2800">
                <a:solidFill>
                  <a:sysClr val="windowText" lastClr="000000"/>
                </a:solidFill>
                <a:latin typeface="iCiel Brandon Text Bold" panose="020B0803020203060203" pitchFamily="34" charset="0"/>
              </a:rPr>
              <a:t>Duyệt</a:t>
            </a:r>
          </a:p>
        </p:txBody>
      </p:sp>
      <p:cxnSp>
        <p:nvCxnSpPr>
          <p:cNvPr id="23" name="Straight Arrow Connector 22">
            <a:extLst>
              <a:ext uri="{FF2B5EF4-FFF2-40B4-BE49-F238E27FC236}">
                <a16:creationId xmlns:a16="http://schemas.microsoft.com/office/drawing/2014/main" id="{15C5263E-ADB6-246D-8A58-9A8DBD73969C}"/>
              </a:ext>
            </a:extLst>
          </p:cNvPr>
          <p:cNvCxnSpPr>
            <a:stCxn id="16" idx="2"/>
          </p:cNvCxnSpPr>
          <p:nvPr/>
        </p:nvCxnSpPr>
        <p:spPr>
          <a:xfrm flipH="1">
            <a:off x="14022039" y="3710753"/>
            <a:ext cx="1" cy="5607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D7F0EC-D230-5384-F712-08ABFA8B35E2}"/>
              </a:ext>
            </a:extLst>
          </p:cNvPr>
          <p:cNvCxnSpPr>
            <a:cxnSpLocks/>
          </p:cNvCxnSpPr>
          <p:nvPr/>
        </p:nvCxnSpPr>
        <p:spPr>
          <a:xfrm>
            <a:off x="15452085" y="5198622"/>
            <a:ext cx="60938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F2743E-E9F5-A35D-E9BB-8226BF2B384B}"/>
              </a:ext>
            </a:extLst>
          </p:cNvPr>
          <p:cNvCxnSpPr>
            <a:cxnSpLocks/>
          </p:cNvCxnSpPr>
          <p:nvPr/>
        </p:nvCxnSpPr>
        <p:spPr>
          <a:xfrm flipV="1">
            <a:off x="17424129" y="3468526"/>
            <a:ext cx="0" cy="5342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773A629-8448-45DC-2F0E-17A655EFA35F}"/>
              </a:ext>
            </a:extLst>
          </p:cNvPr>
          <p:cNvCxnSpPr>
            <a:cxnSpLocks/>
            <a:stCxn id="20" idx="3"/>
          </p:cNvCxnSpPr>
          <p:nvPr/>
        </p:nvCxnSpPr>
        <p:spPr>
          <a:xfrm flipV="1">
            <a:off x="18738052" y="2517607"/>
            <a:ext cx="65812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18932F-55BB-F018-3F96-5ECA182D2550}"/>
              </a:ext>
            </a:extLst>
          </p:cNvPr>
          <p:cNvCxnSpPr>
            <a:cxnSpLocks/>
          </p:cNvCxnSpPr>
          <p:nvPr/>
        </p:nvCxnSpPr>
        <p:spPr>
          <a:xfrm>
            <a:off x="20652840" y="3468527"/>
            <a:ext cx="0" cy="8029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F282CC-63F2-60B3-BB4D-3443161CAB4E}"/>
              </a:ext>
            </a:extLst>
          </p:cNvPr>
          <p:cNvCxnSpPr>
            <a:cxnSpLocks/>
          </p:cNvCxnSpPr>
          <p:nvPr/>
        </p:nvCxnSpPr>
        <p:spPr>
          <a:xfrm>
            <a:off x="22082886" y="5133919"/>
            <a:ext cx="60938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2003D92-4C2F-0F8A-D21E-53417DCB4C36}"/>
              </a:ext>
            </a:extLst>
          </p:cNvPr>
          <p:cNvSpPr/>
          <p:nvPr/>
        </p:nvSpPr>
        <p:spPr>
          <a:xfrm>
            <a:off x="3213970" y="4769450"/>
            <a:ext cx="8252030" cy="158790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latin typeface="iCiel Brandon Text Bold" panose="020B0803020203060203" pitchFamily="34" charset="0"/>
              </a:rPr>
              <a:t>Dữ liệu thu thập</a:t>
            </a:r>
            <a:r>
              <a:rPr lang="en-US" sz="2800">
                <a:solidFill>
                  <a:sysClr val="windowText" lastClr="000000"/>
                </a:solidFill>
                <a:latin typeface="iCiel Brandon Text Bold" panose="020B0803020203060203" pitchFamily="34" charset="0"/>
              </a:rPr>
              <a:t> </a:t>
            </a:r>
          </a:p>
          <a:p>
            <a:pPr algn="ctr"/>
            <a:r>
              <a:rPr lang="vi-VN" sz="2800">
                <a:solidFill>
                  <a:sysClr val="windowText" lastClr="000000"/>
                </a:solidFill>
                <a:latin typeface="iCiel Brandon Text Bold" panose="020B0803020203060203" pitchFamily="34" charset="0"/>
              </a:rPr>
              <a:t>Miền Nam và Miền Trung được thu thập trong khoảng 10 năm, Miền Bắc khoảng 8 năm.</a:t>
            </a:r>
            <a:r>
              <a:rPr lang="en-US" sz="2800">
                <a:solidFill>
                  <a:sysClr val="windowText" lastClr="000000"/>
                </a:solidFill>
                <a:latin typeface="iCiel Brandon Text Bold" panose="020B0803020203060203" pitchFamily="34" charset="0"/>
              </a:rPr>
              <a:t> </a:t>
            </a:r>
          </a:p>
        </p:txBody>
      </p:sp>
    </p:spTree>
    <p:extLst>
      <p:ext uri="{BB962C8B-B14F-4D97-AF65-F5344CB8AC3E}">
        <p14:creationId xmlns:p14="http://schemas.microsoft.com/office/powerpoint/2010/main" val="40337254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250" fill="hold"/>
                                        <p:tgtEl>
                                          <p:spTgt spid="15"/>
                                        </p:tgtEl>
                                        <p:attrNameLst>
                                          <p:attrName>ppt_x</p:attrName>
                                        </p:attrNameLst>
                                      </p:cBhvr>
                                      <p:tavLst>
                                        <p:tav tm="0">
                                          <p:val>
                                            <p:strVal val="#ppt_x"/>
                                          </p:val>
                                        </p:tav>
                                        <p:tav tm="100000">
                                          <p:val>
                                            <p:strVal val="#ppt_x"/>
                                          </p:val>
                                        </p:tav>
                                      </p:tavLst>
                                    </p:anim>
                                    <p:anim calcmode="lin" valueType="num">
                                      <p:cBhvr additive="base">
                                        <p:cTn id="13" dur="25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7EB6-2436-041D-8AA1-31ED58316BA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CE065C1-717D-CAF9-4BC0-CF9B90393639}"/>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8BB4939F-B01B-7609-C639-445712AD6250}"/>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CC3033-BC8D-D00E-AD9D-25DDD508D2C5}"/>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FF002EEB-B7AC-18BE-B217-FDE834CE1822}"/>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06C3B4-E59D-E1D2-61C6-DCEC39613157}"/>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4" name="Rectangle: Rounded Corners 3">
            <a:extLst>
              <a:ext uri="{FF2B5EF4-FFF2-40B4-BE49-F238E27FC236}">
                <a16:creationId xmlns:a16="http://schemas.microsoft.com/office/drawing/2014/main" id="{78C45B50-104F-0F69-6146-65D0A8F48681}"/>
              </a:ext>
            </a:extLst>
          </p:cNvPr>
          <p:cNvSpPr/>
          <p:nvPr/>
        </p:nvSpPr>
        <p:spPr>
          <a:xfrm>
            <a:off x="2604581" y="-1188600"/>
            <a:ext cx="9587419"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dữ liệu</a:t>
            </a:r>
          </a:p>
        </p:txBody>
      </p:sp>
      <p:sp>
        <p:nvSpPr>
          <p:cNvPr id="11" name="Rectangle: Rounded Corners 10">
            <a:extLst>
              <a:ext uri="{FF2B5EF4-FFF2-40B4-BE49-F238E27FC236}">
                <a16:creationId xmlns:a16="http://schemas.microsoft.com/office/drawing/2014/main" id="{6AA3CC60-9FDF-6F1B-DB63-210FCA354974}"/>
              </a:ext>
            </a:extLst>
          </p:cNvPr>
          <p:cNvSpPr/>
          <p:nvPr/>
        </p:nvSpPr>
        <p:spPr>
          <a:xfrm>
            <a:off x="366726" y="260380"/>
            <a:ext cx="365422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Quy Trình thực hiện</a:t>
            </a:r>
          </a:p>
        </p:txBody>
      </p:sp>
      <p:sp>
        <p:nvSpPr>
          <p:cNvPr id="14" name="Rectangle: Rounded Corners 13">
            <a:extLst>
              <a:ext uri="{FF2B5EF4-FFF2-40B4-BE49-F238E27FC236}">
                <a16:creationId xmlns:a16="http://schemas.microsoft.com/office/drawing/2014/main" id="{94CF4933-1A6E-E128-CC53-A0A68D5AED15}"/>
              </a:ext>
            </a:extLst>
          </p:cNvPr>
          <p:cNvSpPr/>
          <p:nvPr/>
        </p:nvSpPr>
        <p:spPr>
          <a:xfrm>
            <a:off x="425876" y="111213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1. Khởi tạo Django</a:t>
            </a:r>
          </a:p>
        </p:txBody>
      </p:sp>
      <p:pic>
        <p:nvPicPr>
          <p:cNvPr id="4098" name="Picture 2" descr="Data collecting ">
            <a:extLst>
              <a:ext uri="{FF2B5EF4-FFF2-40B4-BE49-F238E27FC236}">
                <a16:creationId xmlns:a16="http://schemas.microsoft.com/office/drawing/2014/main" id="{318BA3D3-91C3-C2B5-A25F-B981C01E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0"/>
            <a:ext cx="851752" cy="851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4D6A532-8F1B-CC8C-6CB3-4BB169738F56}"/>
              </a:ext>
            </a:extLst>
          </p:cNvPr>
          <p:cNvSpPr/>
          <p:nvPr/>
        </p:nvSpPr>
        <p:spPr>
          <a:xfrm>
            <a:off x="3770710" y="3791756"/>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3.Xóa dữ liệu cũ</a:t>
            </a:r>
          </a:p>
          <a:p>
            <a:pPr algn="ctr"/>
            <a:r>
              <a:rPr lang="en-US" sz="2800">
                <a:solidFill>
                  <a:sysClr val="windowText" lastClr="000000"/>
                </a:solidFill>
                <a:latin typeface="iCiel Brandon Text Bold" panose="020B0803020203060203" pitchFamily="34" charset="0"/>
              </a:rPr>
              <a:t>Trước khi thu thập dữ liệu mới</a:t>
            </a:r>
          </a:p>
        </p:txBody>
      </p:sp>
      <p:sp>
        <p:nvSpPr>
          <p:cNvPr id="12" name="Rectangle: Rounded Corners 11">
            <a:extLst>
              <a:ext uri="{FF2B5EF4-FFF2-40B4-BE49-F238E27FC236}">
                <a16:creationId xmlns:a16="http://schemas.microsoft.com/office/drawing/2014/main" id="{12F39206-EDAC-F6B8-ACB4-657444336359}"/>
              </a:ext>
            </a:extLst>
          </p:cNvPr>
          <p:cNvSpPr/>
          <p:nvPr/>
        </p:nvSpPr>
        <p:spPr>
          <a:xfrm>
            <a:off x="7020294" y="111213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5. Thu thập kết quả</a:t>
            </a:r>
          </a:p>
        </p:txBody>
      </p:sp>
      <p:sp>
        <p:nvSpPr>
          <p:cNvPr id="16" name="Rectangle: Rounded Corners 15">
            <a:extLst>
              <a:ext uri="{FF2B5EF4-FFF2-40B4-BE49-F238E27FC236}">
                <a16:creationId xmlns:a16="http://schemas.microsoft.com/office/drawing/2014/main" id="{21BA974C-1F50-FF59-2153-B6D97F6E9F78}"/>
              </a:ext>
            </a:extLst>
          </p:cNvPr>
          <p:cNvSpPr/>
          <p:nvPr/>
        </p:nvSpPr>
        <p:spPr>
          <a:xfrm>
            <a:off x="425876" y="3791757"/>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2. Truy cập trang web</a:t>
            </a:r>
          </a:p>
        </p:txBody>
      </p:sp>
      <p:sp>
        <p:nvSpPr>
          <p:cNvPr id="17" name="Rectangle: Rounded Corners 16">
            <a:extLst>
              <a:ext uri="{FF2B5EF4-FFF2-40B4-BE49-F238E27FC236}">
                <a16:creationId xmlns:a16="http://schemas.microsoft.com/office/drawing/2014/main" id="{0746E345-8843-2DFE-4D4E-FB3649B69307}"/>
              </a:ext>
            </a:extLst>
          </p:cNvPr>
          <p:cNvSpPr/>
          <p:nvPr/>
        </p:nvSpPr>
        <p:spPr>
          <a:xfrm>
            <a:off x="3711843" y="111213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4.Nhấn xem thêm đến khi đủ điều kiện</a:t>
            </a:r>
          </a:p>
        </p:txBody>
      </p:sp>
      <p:sp>
        <p:nvSpPr>
          <p:cNvPr id="18" name="Rectangle: Rounded Corners 17">
            <a:extLst>
              <a:ext uri="{FF2B5EF4-FFF2-40B4-BE49-F238E27FC236}">
                <a16:creationId xmlns:a16="http://schemas.microsoft.com/office/drawing/2014/main" id="{6466A91E-234A-D66D-A406-87ECC4F3A870}"/>
              </a:ext>
            </a:extLst>
          </p:cNvPr>
          <p:cNvSpPr/>
          <p:nvPr/>
        </p:nvSpPr>
        <p:spPr>
          <a:xfrm>
            <a:off x="7056677" y="3790402"/>
            <a:ext cx="2860091" cy="238629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6. Lưu vào cơ sở dữ liệu</a:t>
            </a:r>
          </a:p>
        </p:txBody>
      </p:sp>
      <p:sp>
        <p:nvSpPr>
          <p:cNvPr id="19" name="Rectangle: Rounded Corners 18">
            <a:extLst>
              <a:ext uri="{FF2B5EF4-FFF2-40B4-BE49-F238E27FC236}">
                <a16:creationId xmlns:a16="http://schemas.microsoft.com/office/drawing/2014/main" id="{3C479AF5-CE45-6219-359B-5F7AD86CDFC7}"/>
              </a:ext>
            </a:extLst>
          </p:cNvPr>
          <p:cNvSpPr/>
          <p:nvPr/>
        </p:nvSpPr>
        <p:spPr>
          <a:xfrm>
            <a:off x="10489774" y="1226542"/>
            <a:ext cx="1276350" cy="495150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7.</a:t>
            </a:r>
          </a:p>
          <a:p>
            <a:pPr algn="ctr"/>
            <a:r>
              <a:rPr lang="en-US" sz="2800">
                <a:solidFill>
                  <a:sysClr val="windowText" lastClr="000000"/>
                </a:solidFill>
                <a:latin typeface="iCiel Brandon Text Bold" panose="020B0803020203060203" pitchFamily="34" charset="0"/>
              </a:rPr>
              <a:t>Đóng</a:t>
            </a:r>
          </a:p>
          <a:p>
            <a:pPr algn="ctr"/>
            <a:r>
              <a:rPr lang="en-US" sz="2800">
                <a:solidFill>
                  <a:sysClr val="windowText" lastClr="000000"/>
                </a:solidFill>
                <a:latin typeface="iCiel Brandon Text Bold" panose="020B0803020203060203" pitchFamily="34" charset="0"/>
              </a:rPr>
              <a:t>Trình</a:t>
            </a:r>
          </a:p>
          <a:p>
            <a:pPr algn="ctr"/>
            <a:r>
              <a:rPr lang="en-US" sz="2800">
                <a:solidFill>
                  <a:sysClr val="windowText" lastClr="000000"/>
                </a:solidFill>
                <a:latin typeface="iCiel Brandon Text Bold" panose="020B0803020203060203" pitchFamily="34" charset="0"/>
              </a:rPr>
              <a:t>Duyệt</a:t>
            </a:r>
          </a:p>
        </p:txBody>
      </p:sp>
      <p:cxnSp>
        <p:nvCxnSpPr>
          <p:cNvPr id="21" name="Straight Arrow Connector 20">
            <a:extLst>
              <a:ext uri="{FF2B5EF4-FFF2-40B4-BE49-F238E27FC236}">
                <a16:creationId xmlns:a16="http://schemas.microsoft.com/office/drawing/2014/main" id="{D4F887AC-0BC1-9F00-FEEF-6929483F7B8D}"/>
              </a:ext>
            </a:extLst>
          </p:cNvPr>
          <p:cNvCxnSpPr>
            <a:stCxn id="14" idx="2"/>
          </p:cNvCxnSpPr>
          <p:nvPr/>
        </p:nvCxnSpPr>
        <p:spPr>
          <a:xfrm flipH="1">
            <a:off x="1855921" y="3498423"/>
            <a:ext cx="1" cy="5607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99311E-9436-2A88-9CF3-BCAE0A080915}"/>
              </a:ext>
            </a:extLst>
          </p:cNvPr>
          <p:cNvCxnSpPr>
            <a:cxnSpLocks/>
          </p:cNvCxnSpPr>
          <p:nvPr/>
        </p:nvCxnSpPr>
        <p:spPr>
          <a:xfrm>
            <a:off x="3285967" y="4986292"/>
            <a:ext cx="60938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B887CE-2541-2D40-1DF8-631A9839BDDE}"/>
              </a:ext>
            </a:extLst>
          </p:cNvPr>
          <p:cNvCxnSpPr>
            <a:cxnSpLocks/>
          </p:cNvCxnSpPr>
          <p:nvPr/>
        </p:nvCxnSpPr>
        <p:spPr>
          <a:xfrm flipV="1">
            <a:off x="5258011" y="3256196"/>
            <a:ext cx="0" cy="5342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D5CCF5-F932-B0B4-79A6-D4BE2045610F}"/>
              </a:ext>
            </a:extLst>
          </p:cNvPr>
          <p:cNvCxnSpPr>
            <a:cxnSpLocks/>
            <a:stCxn id="17" idx="3"/>
          </p:cNvCxnSpPr>
          <p:nvPr/>
        </p:nvCxnSpPr>
        <p:spPr>
          <a:xfrm flipV="1">
            <a:off x="6571934" y="2305277"/>
            <a:ext cx="65812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7BFD6ED-0B23-5FAB-D94F-CB07A1FA9BC2}"/>
              </a:ext>
            </a:extLst>
          </p:cNvPr>
          <p:cNvCxnSpPr>
            <a:cxnSpLocks/>
          </p:cNvCxnSpPr>
          <p:nvPr/>
        </p:nvCxnSpPr>
        <p:spPr>
          <a:xfrm>
            <a:off x="8486722" y="3256197"/>
            <a:ext cx="0" cy="8029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BFDFF0-29DF-ACFD-3EF2-0F7340C6FE4A}"/>
              </a:ext>
            </a:extLst>
          </p:cNvPr>
          <p:cNvCxnSpPr>
            <a:cxnSpLocks/>
          </p:cNvCxnSpPr>
          <p:nvPr/>
        </p:nvCxnSpPr>
        <p:spPr>
          <a:xfrm>
            <a:off x="9916768" y="4921589"/>
            <a:ext cx="60938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2800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0E9BC-1AB8-0413-B8D2-4007E92CB96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2D4D16A-EDA3-0FF5-EBB6-8FF8D9C0F8C3}"/>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50C61F3E-0ADC-D5D8-2A0C-127D38A696ED}"/>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8095240-6A6C-A4A2-E047-301C6F796BAD}"/>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946AF127-994C-7C15-ED94-39B336DB00FA}"/>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62ABAC-A285-8A16-4089-6F80CAF700E4}"/>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4" name="Rectangle: Rounded Corners 3">
            <a:extLst>
              <a:ext uri="{FF2B5EF4-FFF2-40B4-BE49-F238E27FC236}">
                <a16:creationId xmlns:a16="http://schemas.microsoft.com/office/drawing/2014/main" id="{2E1B06D6-6694-DCC0-BC10-B6E62035FD8A}"/>
              </a:ext>
            </a:extLst>
          </p:cNvPr>
          <p:cNvSpPr/>
          <p:nvPr/>
        </p:nvSpPr>
        <p:spPr>
          <a:xfrm>
            <a:off x="2604581" y="-1188600"/>
            <a:ext cx="9587419" cy="105705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Thiết kế thành phần dữ liệu</a:t>
            </a:r>
          </a:p>
        </p:txBody>
      </p:sp>
      <p:sp>
        <p:nvSpPr>
          <p:cNvPr id="11" name="Rectangle: Rounded Corners 10">
            <a:extLst>
              <a:ext uri="{FF2B5EF4-FFF2-40B4-BE49-F238E27FC236}">
                <a16:creationId xmlns:a16="http://schemas.microsoft.com/office/drawing/2014/main" id="{24C2C7AC-E993-248F-02BA-E6379A1DEBCB}"/>
              </a:ext>
            </a:extLst>
          </p:cNvPr>
          <p:cNvSpPr/>
          <p:nvPr/>
        </p:nvSpPr>
        <p:spPr>
          <a:xfrm>
            <a:off x="814920" y="316775"/>
            <a:ext cx="2573865"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Tự động hóa</a:t>
            </a:r>
          </a:p>
        </p:txBody>
      </p:sp>
      <p:pic>
        <p:nvPicPr>
          <p:cNvPr id="5122" name="Picture 2" descr="Automation ">
            <a:extLst>
              <a:ext uri="{FF2B5EF4-FFF2-40B4-BE49-F238E27FC236}">
                <a16:creationId xmlns:a16="http://schemas.microsoft.com/office/drawing/2014/main" id="{467D8564-97C1-8EF0-32B2-42E038A81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 y="249763"/>
            <a:ext cx="757771" cy="7577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0C97729F-9846-1BE4-730A-E5AA5B5B99C5}"/>
              </a:ext>
            </a:extLst>
          </p:cNvPr>
          <p:cNvSpPr/>
          <p:nvPr/>
        </p:nvSpPr>
        <p:spPr>
          <a:xfrm>
            <a:off x="93981" y="1226542"/>
            <a:ext cx="11961286" cy="1951309"/>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Trong python có một thư viện có sẳn là thư viện schedule giúp lập lịch trình thực hiện các tác vụ tự động trong Python</a:t>
            </a:r>
            <a:endParaRPr lang="en-US" sz="4800">
              <a:solidFill>
                <a:schemeClr val="tx1"/>
              </a:solidFill>
              <a:latin typeface="iCiel Brandon Text Bold" panose="020B0803020203060203" pitchFamily="34" charset="0"/>
            </a:endParaRPr>
          </a:p>
        </p:txBody>
      </p:sp>
      <p:sp>
        <p:nvSpPr>
          <p:cNvPr id="10" name="Rectangle: Rounded Corners 9">
            <a:extLst>
              <a:ext uri="{FF2B5EF4-FFF2-40B4-BE49-F238E27FC236}">
                <a16:creationId xmlns:a16="http://schemas.microsoft.com/office/drawing/2014/main" id="{B772FF42-9929-9B5B-ED11-50DF11513254}"/>
              </a:ext>
            </a:extLst>
          </p:cNvPr>
          <p:cNvSpPr/>
          <p:nvPr/>
        </p:nvSpPr>
        <p:spPr>
          <a:xfrm>
            <a:off x="436034" y="3692913"/>
            <a:ext cx="2812558" cy="1951308"/>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Tạo file có tên schedule.py</a:t>
            </a:r>
          </a:p>
        </p:txBody>
      </p:sp>
      <p:sp>
        <p:nvSpPr>
          <p:cNvPr id="13" name="Rectangle: Rounded Corners 12">
            <a:extLst>
              <a:ext uri="{FF2B5EF4-FFF2-40B4-BE49-F238E27FC236}">
                <a16:creationId xmlns:a16="http://schemas.microsoft.com/office/drawing/2014/main" id="{E0921169-5275-BD08-7534-F43B1088C937}"/>
              </a:ext>
            </a:extLst>
          </p:cNvPr>
          <p:cNvSpPr/>
          <p:nvPr/>
        </p:nvSpPr>
        <p:spPr>
          <a:xfrm>
            <a:off x="3710566" y="3680150"/>
            <a:ext cx="4633334" cy="1951308"/>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Định nghĩa công việc sẽ chạy vào thời gian bất kỳ và truyền đường dẫn của các tỉnh.</a:t>
            </a:r>
          </a:p>
        </p:txBody>
      </p:sp>
      <p:sp>
        <p:nvSpPr>
          <p:cNvPr id="15" name="Rectangle: Rounded Corners 14">
            <a:extLst>
              <a:ext uri="{FF2B5EF4-FFF2-40B4-BE49-F238E27FC236}">
                <a16:creationId xmlns:a16="http://schemas.microsoft.com/office/drawing/2014/main" id="{45A18571-FF39-5CFC-AE85-B48F3E9CEAF9}"/>
              </a:ext>
            </a:extLst>
          </p:cNvPr>
          <p:cNvSpPr/>
          <p:nvPr/>
        </p:nvSpPr>
        <p:spPr>
          <a:xfrm>
            <a:off x="8827410" y="3692913"/>
            <a:ext cx="3227055" cy="1951308"/>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Chạy file </a:t>
            </a:r>
            <a:r>
              <a:rPr lang="en-US" sz="2800">
                <a:solidFill>
                  <a:sysClr val="windowText" lastClr="000000"/>
                </a:solidFill>
                <a:latin typeface="iCiel Brandon Text Bold" panose="020B0803020203060203" pitchFamily="34" charset="0"/>
              </a:rPr>
              <a:t>schedule.py để thực hiện các file đã định nghĩa</a:t>
            </a:r>
            <a:endParaRPr lang="en-US" sz="2800">
              <a:solidFill>
                <a:schemeClr val="tx1"/>
              </a:solidFill>
              <a:latin typeface="iCiel Brandon Text Bold" panose="020B0803020203060203" pitchFamily="34" charset="0"/>
            </a:endParaRPr>
          </a:p>
        </p:txBody>
      </p:sp>
      <p:cxnSp>
        <p:nvCxnSpPr>
          <p:cNvPr id="23" name="Straight Arrow Connector 22">
            <a:extLst>
              <a:ext uri="{FF2B5EF4-FFF2-40B4-BE49-F238E27FC236}">
                <a16:creationId xmlns:a16="http://schemas.microsoft.com/office/drawing/2014/main" id="{F6CBABCA-C7E5-FF4D-B16E-B00C128EE996}"/>
              </a:ext>
            </a:extLst>
          </p:cNvPr>
          <p:cNvCxnSpPr/>
          <p:nvPr/>
        </p:nvCxnSpPr>
        <p:spPr>
          <a:xfrm>
            <a:off x="3067050" y="4667250"/>
            <a:ext cx="8191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3AAC86-0316-E069-EEA7-A7564B615F59}"/>
              </a:ext>
            </a:extLst>
          </p:cNvPr>
          <p:cNvCxnSpPr/>
          <p:nvPr/>
        </p:nvCxnSpPr>
        <p:spPr>
          <a:xfrm>
            <a:off x="8153400" y="4648200"/>
            <a:ext cx="8191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4119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F68AE-E393-2C4D-B5F5-0EC8EB5C3876}"/>
            </a:ext>
          </a:extLst>
        </p:cNvPr>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3053320D-FAB3-6EBC-E585-EA781B8794CD}"/>
              </a:ext>
            </a:extLst>
          </p:cNvPr>
          <p:cNvGraphicFramePr>
            <a:graphicFrameLocks noGrp="1"/>
          </p:cNvGraphicFramePr>
          <p:nvPr>
            <p:extLst>
              <p:ext uri="{D42A27DB-BD31-4B8C-83A1-F6EECF244321}">
                <p14:modId xmlns:p14="http://schemas.microsoft.com/office/powerpoint/2010/main" val="2989420558"/>
              </p:ext>
            </p:extLst>
          </p:nvPr>
        </p:nvGraphicFramePr>
        <p:xfrm>
          <a:off x="8860092" y="2362302"/>
          <a:ext cx="2406652" cy="898884"/>
        </p:xfrm>
        <a:graphic>
          <a:graphicData uri="http://schemas.openxmlformats.org/drawingml/2006/table">
            <a:tbl>
              <a:tblPr firstRow="1" bandRow="1">
                <a:tableStyleId>{5C22544A-7EE6-4342-B048-85BDC9FD1C3A}</a:tableStyleId>
              </a:tblPr>
              <a:tblGrid>
                <a:gridCol w="601663">
                  <a:extLst>
                    <a:ext uri="{9D8B030D-6E8A-4147-A177-3AD203B41FA5}">
                      <a16:colId xmlns:a16="http://schemas.microsoft.com/office/drawing/2014/main" val="1334101767"/>
                    </a:ext>
                  </a:extLst>
                </a:gridCol>
                <a:gridCol w="601663">
                  <a:extLst>
                    <a:ext uri="{9D8B030D-6E8A-4147-A177-3AD203B41FA5}">
                      <a16:colId xmlns:a16="http://schemas.microsoft.com/office/drawing/2014/main" val="2849335982"/>
                    </a:ext>
                  </a:extLst>
                </a:gridCol>
                <a:gridCol w="601663">
                  <a:extLst>
                    <a:ext uri="{9D8B030D-6E8A-4147-A177-3AD203B41FA5}">
                      <a16:colId xmlns:a16="http://schemas.microsoft.com/office/drawing/2014/main" val="3174735430"/>
                    </a:ext>
                  </a:extLst>
                </a:gridCol>
                <a:gridCol w="601663">
                  <a:extLst>
                    <a:ext uri="{9D8B030D-6E8A-4147-A177-3AD203B41FA5}">
                      <a16:colId xmlns:a16="http://schemas.microsoft.com/office/drawing/2014/main" val="235355007"/>
                    </a:ext>
                  </a:extLst>
                </a:gridCol>
              </a:tblGrid>
              <a:tr h="89888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2799982118"/>
                  </a:ext>
                </a:extLst>
              </a:tr>
            </a:tbl>
          </a:graphicData>
        </a:graphic>
      </p:graphicFrame>
      <p:grpSp>
        <p:nvGrpSpPr>
          <p:cNvPr id="2" name="Group 1">
            <a:extLst>
              <a:ext uri="{FF2B5EF4-FFF2-40B4-BE49-F238E27FC236}">
                <a16:creationId xmlns:a16="http://schemas.microsoft.com/office/drawing/2014/main" id="{A05C8F5E-380E-1CAC-F90B-03E516A5328C}"/>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67484943-1766-7629-92A1-A2AB621F5010}"/>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086102-6472-1BDC-6159-B7F3AFC7E97E}"/>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8D960FB0-89EA-7F9F-C262-7CC39A4CE0AF}"/>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480734-1C29-18BA-8D1E-D408E3135ACF}"/>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1" name="Rectangle: Rounded Corners 10">
            <a:extLst>
              <a:ext uri="{FF2B5EF4-FFF2-40B4-BE49-F238E27FC236}">
                <a16:creationId xmlns:a16="http://schemas.microsoft.com/office/drawing/2014/main" id="{68ADF1D6-25FD-E189-C74E-70DF4D7B1094}"/>
              </a:ext>
            </a:extLst>
          </p:cNvPr>
          <p:cNvSpPr/>
          <p:nvPr/>
        </p:nvSpPr>
        <p:spPr>
          <a:xfrm>
            <a:off x="835026" y="262332"/>
            <a:ext cx="47656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Các phương pháp thống kê</a:t>
            </a:r>
          </a:p>
        </p:txBody>
      </p:sp>
      <p:pic>
        <p:nvPicPr>
          <p:cNvPr id="6146" name="Picture 2" descr="Analytics ">
            <a:extLst>
              <a:ext uri="{FF2B5EF4-FFF2-40B4-BE49-F238E27FC236}">
                <a16:creationId xmlns:a16="http://schemas.microsoft.com/office/drawing/2014/main" id="{1B919698-D4A5-0642-F45F-E6343A47F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5" y="134693"/>
            <a:ext cx="880131" cy="8801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656CA9E-A8E6-FE93-E6F6-FDD694482FA0}"/>
              </a:ext>
            </a:extLst>
          </p:cNvPr>
          <p:cNvGraphicFramePr>
            <a:graphicFrameLocks noGrp="1"/>
          </p:cNvGraphicFramePr>
          <p:nvPr>
            <p:extLst>
              <p:ext uri="{D42A27DB-BD31-4B8C-83A1-F6EECF244321}">
                <p14:modId xmlns:p14="http://schemas.microsoft.com/office/powerpoint/2010/main" val="3386894127"/>
              </p:ext>
            </p:extLst>
          </p:nvPr>
        </p:nvGraphicFramePr>
        <p:xfrm>
          <a:off x="228676" y="2385076"/>
          <a:ext cx="2778728" cy="901603"/>
        </p:xfrm>
        <a:graphic>
          <a:graphicData uri="http://schemas.openxmlformats.org/drawingml/2006/table">
            <a:tbl>
              <a:tblPr firstRow="1" bandRow="1">
                <a:tableStyleId>{5C22544A-7EE6-4342-B048-85BDC9FD1C3A}</a:tableStyleId>
              </a:tblPr>
              <a:tblGrid>
                <a:gridCol w="694682">
                  <a:extLst>
                    <a:ext uri="{9D8B030D-6E8A-4147-A177-3AD203B41FA5}">
                      <a16:colId xmlns:a16="http://schemas.microsoft.com/office/drawing/2014/main" val="1334101767"/>
                    </a:ext>
                  </a:extLst>
                </a:gridCol>
                <a:gridCol w="694682">
                  <a:extLst>
                    <a:ext uri="{9D8B030D-6E8A-4147-A177-3AD203B41FA5}">
                      <a16:colId xmlns:a16="http://schemas.microsoft.com/office/drawing/2014/main" val="2849335982"/>
                    </a:ext>
                  </a:extLst>
                </a:gridCol>
                <a:gridCol w="694682">
                  <a:extLst>
                    <a:ext uri="{9D8B030D-6E8A-4147-A177-3AD203B41FA5}">
                      <a16:colId xmlns:a16="http://schemas.microsoft.com/office/drawing/2014/main" val="3174735430"/>
                    </a:ext>
                  </a:extLst>
                </a:gridCol>
                <a:gridCol w="694682">
                  <a:extLst>
                    <a:ext uri="{9D8B030D-6E8A-4147-A177-3AD203B41FA5}">
                      <a16:colId xmlns:a16="http://schemas.microsoft.com/office/drawing/2014/main" val="235355007"/>
                    </a:ext>
                  </a:extLst>
                </a:gridCol>
              </a:tblGrid>
              <a:tr h="901603">
                <a:tc>
                  <a:txBody>
                    <a:bodyPr/>
                    <a:lstStyle/>
                    <a:p>
                      <a:endParaRPr lang="en-US"/>
                    </a:p>
                  </a:txBody>
                  <a:tcPr>
                    <a:solidFill>
                      <a:schemeClr val="accent2">
                        <a:lumMod val="60000"/>
                        <a:lumOff val="4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2799982118"/>
                  </a:ext>
                </a:extLst>
              </a:tr>
            </a:tbl>
          </a:graphicData>
        </a:graphic>
      </p:graphicFrame>
      <p:sp>
        <p:nvSpPr>
          <p:cNvPr id="12" name="Rectangle: Rounded Corners 11">
            <a:extLst>
              <a:ext uri="{FF2B5EF4-FFF2-40B4-BE49-F238E27FC236}">
                <a16:creationId xmlns:a16="http://schemas.microsoft.com/office/drawing/2014/main" id="{0DC2559C-9785-A687-4BC9-47A1007F7BD8}"/>
              </a:ext>
            </a:extLst>
          </p:cNvPr>
          <p:cNvSpPr/>
          <p:nvPr/>
        </p:nvSpPr>
        <p:spPr>
          <a:xfrm>
            <a:off x="199242" y="1411500"/>
            <a:ext cx="2837596" cy="95352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Con số đầu điên</a:t>
            </a:r>
          </a:p>
        </p:txBody>
      </p:sp>
      <p:sp>
        <p:nvSpPr>
          <p:cNvPr id="14" name="Rectangle: Rounded Corners 13">
            <a:extLst>
              <a:ext uri="{FF2B5EF4-FFF2-40B4-BE49-F238E27FC236}">
                <a16:creationId xmlns:a16="http://schemas.microsoft.com/office/drawing/2014/main" id="{DDA24E0B-EA3A-9645-D651-484401B739D8}"/>
              </a:ext>
            </a:extLst>
          </p:cNvPr>
          <p:cNvSpPr/>
          <p:nvPr/>
        </p:nvSpPr>
        <p:spPr>
          <a:xfrm>
            <a:off x="4745139" y="1476032"/>
            <a:ext cx="2406652" cy="95352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Con số cuối </a:t>
            </a:r>
          </a:p>
          <a:p>
            <a:pPr algn="ctr"/>
            <a:r>
              <a:rPr lang="en-US" sz="2800">
                <a:solidFill>
                  <a:sysClr val="windowText" lastClr="000000"/>
                </a:solidFill>
                <a:latin typeface="iCiel Brandon Text Bold" panose="020B0803020203060203" pitchFamily="34" charset="0"/>
              </a:rPr>
              <a:t>(đơn vị)</a:t>
            </a:r>
          </a:p>
        </p:txBody>
      </p:sp>
      <p:sp>
        <p:nvSpPr>
          <p:cNvPr id="18" name="Rectangle: Rounded Corners 17">
            <a:extLst>
              <a:ext uri="{FF2B5EF4-FFF2-40B4-BE49-F238E27FC236}">
                <a16:creationId xmlns:a16="http://schemas.microsoft.com/office/drawing/2014/main" id="{B2C19D80-CB36-C773-162D-8AD68A971C99}"/>
              </a:ext>
            </a:extLst>
          </p:cNvPr>
          <p:cNvSpPr/>
          <p:nvPr/>
        </p:nvSpPr>
        <p:spPr>
          <a:xfrm>
            <a:off x="8860093" y="1432860"/>
            <a:ext cx="2577795" cy="93678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2 số đầu </a:t>
            </a:r>
          </a:p>
        </p:txBody>
      </p:sp>
      <p:graphicFrame>
        <p:nvGraphicFramePr>
          <p:cNvPr id="20" name="Table 19">
            <a:extLst>
              <a:ext uri="{FF2B5EF4-FFF2-40B4-BE49-F238E27FC236}">
                <a16:creationId xmlns:a16="http://schemas.microsoft.com/office/drawing/2014/main" id="{1B109A77-9C46-6911-E4D4-BA65B03FB539}"/>
              </a:ext>
            </a:extLst>
          </p:cNvPr>
          <p:cNvGraphicFramePr>
            <a:graphicFrameLocks noGrp="1"/>
          </p:cNvGraphicFramePr>
          <p:nvPr>
            <p:extLst>
              <p:ext uri="{D42A27DB-BD31-4B8C-83A1-F6EECF244321}">
                <p14:modId xmlns:p14="http://schemas.microsoft.com/office/powerpoint/2010/main" val="1188360264"/>
              </p:ext>
            </p:extLst>
          </p:nvPr>
        </p:nvGraphicFramePr>
        <p:xfrm>
          <a:off x="4730422" y="2387795"/>
          <a:ext cx="2406652" cy="898884"/>
        </p:xfrm>
        <a:graphic>
          <a:graphicData uri="http://schemas.openxmlformats.org/drawingml/2006/table">
            <a:tbl>
              <a:tblPr firstRow="1" bandRow="1">
                <a:tableStyleId>{5C22544A-7EE6-4342-B048-85BDC9FD1C3A}</a:tableStyleId>
              </a:tblPr>
              <a:tblGrid>
                <a:gridCol w="601663">
                  <a:extLst>
                    <a:ext uri="{9D8B030D-6E8A-4147-A177-3AD203B41FA5}">
                      <a16:colId xmlns:a16="http://schemas.microsoft.com/office/drawing/2014/main" val="1334101767"/>
                    </a:ext>
                  </a:extLst>
                </a:gridCol>
                <a:gridCol w="601663">
                  <a:extLst>
                    <a:ext uri="{9D8B030D-6E8A-4147-A177-3AD203B41FA5}">
                      <a16:colId xmlns:a16="http://schemas.microsoft.com/office/drawing/2014/main" val="2849335982"/>
                    </a:ext>
                  </a:extLst>
                </a:gridCol>
                <a:gridCol w="601663">
                  <a:extLst>
                    <a:ext uri="{9D8B030D-6E8A-4147-A177-3AD203B41FA5}">
                      <a16:colId xmlns:a16="http://schemas.microsoft.com/office/drawing/2014/main" val="3174735430"/>
                    </a:ext>
                  </a:extLst>
                </a:gridCol>
                <a:gridCol w="601663">
                  <a:extLst>
                    <a:ext uri="{9D8B030D-6E8A-4147-A177-3AD203B41FA5}">
                      <a16:colId xmlns:a16="http://schemas.microsoft.com/office/drawing/2014/main" val="235355007"/>
                    </a:ext>
                  </a:extLst>
                </a:gridCol>
              </a:tblGrid>
              <a:tr h="898884">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2">
                        <a:lumMod val="60000"/>
                        <a:lumOff val="40000"/>
                      </a:schemeClr>
                    </a:solidFill>
                  </a:tcPr>
                </a:tc>
                <a:extLst>
                  <a:ext uri="{0D108BD9-81ED-4DB2-BD59-A6C34878D82A}">
                    <a16:rowId xmlns:a16="http://schemas.microsoft.com/office/drawing/2014/main" val="2799982118"/>
                  </a:ext>
                </a:extLst>
              </a:tr>
            </a:tbl>
          </a:graphicData>
        </a:graphic>
      </p:graphicFrame>
      <p:graphicFrame>
        <p:nvGraphicFramePr>
          <p:cNvPr id="24" name="Table 23">
            <a:extLst>
              <a:ext uri="{FF2B5EF4-FFF2-40B4-BE49-F238E27FC236}">
                <a16:creationId xmlns:a16="http://schemas.microsoft.com/office/drawing/2014/main" id="{022CFA5B-2D57-543E-7AAB-69513B0F15BB}"/>
              </a:ext>
            </a:extLst>
          </p:cNvPr>
          <p:cNvGraphicFramePr>
            <a:graphicFrameLocks noGrp="1"/>
          </p:cNvGraphicFramePr>
          <p:nvPr>
            <p:extLst>
              <p:ext uri="{D42A27DB-BD31-4B8C-83A1-F6EECF244321}">
                <p14:modId xmlns:p14="http://schemas.microsoft.com/office/powerpoint/2010/main" val="2356552103"/>
              </p:ext>
            </p:extLst>
          </p:nvPr>
        </p:nvGraphicFramePr>
        <p:xfrm>
          <a:off x="385278" y="4547616"/>
          <a:ext cx="2406652" cy="898884"/>
        </p:xfrm>
        <a:graphic>
          <a:graphicData uri="http://schemas.openxmlformats.org/drawingml/2006/table">
            <a:tbl>
              <a:tblPr firstRow="1" bandRow="1">
                <a:tableStyleId>{5C22544A-7EE6-4342-B048-85BDC9FD1C3A}</a:tableStyleId>
              </a:tblPr>
              <a:tblGrid>
                <a:gridCol w="601663">
                  <a:extLst>
                    <a:ext uri="{9D8B030D-6E8A-4147-A177-3AD203B41FA5}">
                      <a16:colId xmlns:a16="http://schemas.microsoft.com/office/drawing/2014/main" val="1334101767"/>
                    </a:ext>
                  </a:extLst>
                </a:gridCol>
                <a:gridCol w="601663">
                  <a:extLst>
                    <a:ext uri="{9D8B030D-6E8A-4147-A177-3AD203B41FA5}">
                      <a16:colId xmlns:a16="http://schemas.microsoft.com/office/drawing/2014/main" val="2849335982"/>
                    </a:ext>
                  </a:extLst>
                </a:gridCol>
                <a:gridCol w="601663">
                  <a:extLst>
                    <a:ext uri="{9D8B030D-6E8A-4147-A177-3AD203B41FA5}">
                      <a16:colId xmlns:a16="http://schemas.microsoft.com/office/drawing/2014/main" val="3174735430"/>
                    </a:ext>
                  </a:extLst>
                </a:gridCol>
                <a:gridCol w="601663">
                  <a:extLst>
                    <a:ext uri="{9D8B030D-6E8A-4147-A177-3AD203B41FA5}">
                      <a16:colId xmlns:a16="http://schemas.microsoft.com/office/drawing/2014/main" val="235355007"/>
                    </a:ext>
                  </a:extLst>
                </a:gridCol>
              </a:tblGrid>
              <a:tr h="898884">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extLst>
                  <a:ext uri="{0D108BD9-81ED-4DB2-BD59-A6C34878D82A}">
                    <a16:rowId xmlns:a16="http://schemas.microsoft.com/office/drawing/2014/main" val="2799982118"/>
                  </a:ext>
                </a:extLst>
              </a:tr>
            </a:tbl>
          </a:graphicData>
        </a:graphic>
      </p:graphicFrame>
      <p:sp>
        <p:nvSpPr>
          <p:cNvPr id="26" name="Rectangle: Rounded Corners 25">
            <a:extLst>
              <a:ext uri="{FF2B5EF4-FFF2-40B4-BE49-F238E27FC236}">
                <a16:creationId xmlns:a16="http://schemas.microsoft.com/office/drawing/2014/main" id="{7A877CF7-6583-D8CD-B67E-E23B5F7BC3C8}"/>
              </a:ext>
            </a:extLst>
          </p:cNvPr>
          <p:cNvSpPr/>
          <p:nvPr/>
        </p:nvSpPr>
        <p:spPr>
          <a:xfrm>
            <a:off x="299707" y="3590780"/>
            <a:ext cx="2577795" cy="93678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2 số cuối </a:t>
            </a:r>
          </a:p>
        </p:txBody>
      </p:sp>
      <p:graphicFrame>
        <p:nvGraphicFramePr>
          <p:cNvPr id="27" name="Table 26">
            <a:extLst>
              <a:ext uri="{FF2B5EF4-FFF2-40B4-BE49-F238E27FC236}">
                <a16:creationId xmlns:a16="http://schemas.microsoft.com/office/drawing/2014/main" id="{B19BF79C-1954-0CC0-8B4B-B4B06B0CBA2B}"/>
              </a:ext>
            </a:extLst>
          </p:cNvPr>
          <p:cNvGraphicFramePr>
            <a:graphicFrameLocks noGrp="1"/>
          </p:cNvGraphicFramePr>
          <p:nvPr>
            <p:extLst>
              <p:ext uri="{D42A27DB-BD31-4B8C-83A1-F6EECF244321}">
                <p14:modId xmlns:p14="http://schemas.microsoft.com/office/powerpoint/2010/main" val="4077651042"/>
              </p:ext>
            </p:extLst>
          </p:nvPr>
        </p:nvGraphicFramePr>
        <p:xfrm>
          <a:off x="4693274" y="4547616"/>
          <a:ext cx="2406652" cy="898884"/>
        </p:xfrm>
        <a:graphic>
          <a:graphicData uri="http://schemas.openxmlformats.org/drawingml/2006/table">
            <a:tbl>
              <a:tblPr firstRow="1" bandRow="1">
                <a:tableStyleId>{5C22544A-7EE6-4342-B048-85BDC9FD1C3A}</a:tableStyleId>
              </a:tblPr>
              <a:tblGrid>
                <a:gridCol w="601663">
                  <a:extLst>
                    <a:ext uri="{9D8B030D-6E8A-4147-A177-3AD203B41FA5}">
                      <a16:colId xmlns:a16="http://schemas.microsoft.com/office/drawing/2014/main" val="1334101767"/>
                    </a:ext>
                  </a:extLst>
                </a:gridCol>
                <a:gridCol w="601663">
                  <a:extLst>
                    <a:ext uri="{9D8B030D-6E8A-4147-A177-3AD203B41FA5}">
                      <a16:colId xmlns:a16="http://schemas.microsoft.com/office/drawing/2014/main" val="2849335982"/>
                    </a:ext>
                  </a:extLst>
                </a:gridCol>
                <a:gridCol w="601663">
                  <a:extLst>
                    <a:ext uri="{9D8B030D-6E8A-4147-A177-3AD203B41FA5}">
                      <a16:colId xmlns:a16="http://schemas.microsoft.com/office/drawing/2014/main" val="3174735430"/>
                    </a:ext>
                  </a:extLst>
                </a:gridCol>
                <a:gridCol w="601663">
                  <a:extLst>
                    <a:ext uri="{9D8B030D-6E8A-4147-A177-3AD203B41FA5}">
                      <a16:colId xmlns:a16="http://schemas.microsoft.com/office/drawing/2014/main" val="235355007"/>
                    </a:ext>
                  </a:extLst>
                </a:gridCol>
              </a:tblGrid>
              <a:tr h="898884">
                <a:tc>
                  <a:txBody>
                    <a:bodyPr/>
                    <a:lstStyle/>
                    <a:p>
                      <a:endParaRPr lang="en-US"/>
                    </a:p>
                  </a:txBody>
                  <a:tcPr>
                    <a:solidFill>
                      <a:schemeClr val="accent3">
                        <a:lumMod val="40000"/>
                        <a:lumOff val="6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extLst>
                  <a:ext uri="{0D108BD9-81ED-4DB2-BD59-A6C34878D82A}">
                    <a16:rowId xmlns:a16="http://schemas.microsoft.com/office/drawing/2014/main" val="2799982118"/>
                  </a:ext>
                </a:extLst>
              </a:tr>
            </a:tbl>
          </a:graphicData>
        </a:graphic>
      </p:graphicFrame>
      <p:sp>
        <p:nvSpPr>
          <p:cNvPr id="21" name="Rectangle: Rounded Corners 20">
            <a:extLst>
              <a:ext uri="{FF2B5EF4-FFF2-40B4-BE49-F238E27FC236}">
                <a16:creationId xmlns:a16="http://schemas.microsoft.com/office/drawing/2014/main" id="{9A740152-EA7D-E47A-A9F7-EDC9E24AC9F4}"/>
              </a:ext>
            </a:extLst>
          </p:cNvPr>
          <p:cNvSpPr/>
          <p:nvPr/>
        </p:nvSpPr>
        <p:spPr>
          <a:xfrm>
            <a:off x="4644850" y="3634829"/>
            <a:ext cx="2577795" cy="93678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3 số cuối </a:t>
            </a:r>
          </a:p>
        </p:txBody>
      </p:sp>
      <p:graphicFrame>
        <p:nvGraphicFramePr>
          <p:cNvPr id="29" name="Table 28">
            <a:extLst>
              <a:ext uri="{FF2B5EF4-FFF2-40B4-BE49-F238E27FC236}">
                <a16:creationId xmlns:a16="http://schemas.microsoft.com/office/drawing/2014/main" id="{A25FE0A5-C4D0-95D8-9C4D-0D17995B4485}"/>
              </a:ext>
            </a:extLst>
          </p:cNvPr>
          <p:cNvGraphicFramePr>
            <a:graphicFrameLocks noGrp="1"/>
          </p:cNvGraphicFramePr>
          <p:nvPr>
            <p:extLst>
              <p:ext uri="{D42A27DB-BD31-4B8C-83A1-F6EECF244321}">
                <p14:modId xmlns:p14="http://schemas.microsoft.com/office/powerpoint/2010/main" val="2260254620"/>
              </p:ext>
            </p:extLst>
          </p:nvPr>
        </p:nvGraphicFramePr>
        <p:xfrm>
          <a:off x="8774520" y="4547616"/>
          <a:ext cx="2406652" cy="898884"/>
        </p:xfrm>
        <a:graphic>
          <a:graphicData uri="http://schemas.openxmlformats.org/drawingml/2006/table">
            <a:tbl>
              <a:tblPr firstRow="1" bandRow="1">
                <a:tableStyleId>{5C22544A-7EE6-4342-B048-85BDC9FD1C3A}</a:tableStyleId>
              </a:tblPr>
              <a:tblGrid>
                <a:gridCol w="601663">
                  <a:extLst>
                    <a:ext uri="{9D8B030D-6E8A-4147-A177-3AD203B41FA5}">
                      <a16:colId xmlns:a16="http://schemas.microsoft.com/office/drawing/2014/main" val="1334101767"/>
                    </a:ext>
                  </a:extLst>
                </a:gridCol>
                <a:gridCol w="601663">
                  <a:extLst>
                    <a:ext uri="{9D8B030D-6E8A-4147-A177-3AD203B41FA5}">
                      <a16:colId xmlns:a16="http://schemas.microsoft.com/office/drawing/2014/main" val="2849335982"/>
                    </a:ext>
                  </a:extLst>
                </a:gridCol>
                <a:gridCol w="601663">
                  <a:extLst>
                    <a:ext uri="{9D8B030D-6E8A-4147-A177-3AD203B41FA5}">
                      <a16:colId xmlns:a16="http://schemas.microsoft.com/office/drawing/2014/main" val="3174735430"/>
                    </a:ext>
                  </a:extLst>
                </a:gridCol>
                <a:gridCol w="601663">
                  <a:extLst>
                    <a:ext uri="{9D8B030D-6E8A-4147-A177-3AD203B41FA5}">
                      <a16:colId xmlns:a16="http://schemas.microsoft.com/office/drawing/2014/main" val="235355007"/>
                    </a:ext>
                  </a:extLst>
                </a:gridCol>
              </a:tblGrid>
              <a:tr h="898884">
                <a:tc>
                  <a:txBody>
                    <a:bodyPr/>
                    <a:lstStyle/>
                    <a:p>
                      <a:endParaRPr lang="en-US"/>
                    </a:p>
                  </a:txBody>
                  <a:tcPr>
                    <a:solidFill>
                      <a:schemeClr val="accent3">
                        <a:lumMod val="40000"/>
                        <a:lumOff val="6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2799982118"/>
                  </a:ext>
                </a:extLst>
              </a:tr>
            </a:tbl>
          </a:graphicData>
        </a:graphic>
      </p:graphicFrame>
      <p:sp>
        <p:nvSpPr>
          <p:cNvPr id="28" name="Rectangle: Rounded Corners 27">
            <a:extLst>
              <a:ext uri="{FF2B5EF4-FFF2-40B4-BE49-F238E27FC236}">
                <a16:creationId xmlns:a16="http://schemas.microsoft.com/office/drawing/2014/main" id="{8946952F-B52D-999E-4210-EEDB315CE979}"/>
              </a:ext>
            </a:extLst>
          </p:cNvPr>
          <p:cNvSpPr/>
          <p:nvPr/>
        </p:nvSpPr>
        <p:spPr>
          <a:xfrm>
            <a:off x="8774520" y="3610835"/>
            <a:ext cx="2577795" cy="93678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Vị trí khác</a:t>
            </a:r>
          </a:p>
        </p:txBody>
      </p:sp>
      <p:sp>
        <p:nvSpPr>
          <p:cNvPr id="30" name="Rectangle: Rounded Corners 29">
            <a:extLst>
              <a:ext uri="{FF2B5EF4-FFF2-40B4-BE49-F238E27FC236}">
                <a16:creationId xmlns:a16="http://schemas.microsoft.com/office/drawing/2014/main" id="{6C8EFF0C-C61C-1198-5191-0F80A661C302}"/>
              </a:ext>
            </a:extLst>
          </p:cNvPr>
          <p:cNvSpPr/>
          <p:nvPr/>
        </p:nvSpPr>
        <p:spPr>
          <a:xfrm>
            <a:off x="93980" y="5539104"/>
            <a:ext cx="12098019" cy="844178"/>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Lựa ra 10 số xuất nhiều nhất và ít nhất để hiển thị</a:t>
            </a:r>
          </a:p>
        </p:txBody>
      </p:sp>
    </p:spTree>
    <p:extLst>
      <p:ext uri="{BB962C8B-B14F-4D97-AF65-F5344CB8AC3E}">
        <p14:creationId xmlns:p14="http://schemas.microsoft.com/office/powerpoint/2010/main" val="405032684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720E4-A1F2-0BD7-9DE2-075701A31D1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B9EEF50-E169-F9E4-53CD-2FAC50A73C0D}"/>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D7C74A81-D14B-F2ED-D0E6-537A72EFE910}"/>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B337E5-6262-9E13-E26F-746D380117F1}"/>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C455E592-FBC1-F082-705C-F4D485E74397}"/>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1BD6AA-4E1F-61FA-9CB8-A148D88F15AE}"/>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11" name="Rectangle: Rounded Corners 10">
            <a:extLst>
              <a:ext uri="{FF2B5EF4-FFF2-40B4-BE49-F238E27FC236}">
                <a16:creationId xmlns:a16="http://schemas.microsoft.com/office/drawing/2014/main" id="{0FF80F31-7B13-6F26-C829-1A7481BAE52F}"/>
              </a:ext>
            </a:extLst>
          </p:cNvPr>
          <p:cNvSpPr/>
          <p:nvPr/>
        </p:nvSpPr>
        <p:spPr>
          <a:xfrm>
            <a:off x="835026" y="26233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Phương pháp tạo vé và quay thử trong dự đoán</a:t>
            </a:r>
          </a:p>
        </p:txBody>
      </p:sp>
      <p:pic>
        <p:nvPicPr>
          <p:cNvPr id="4" name="Picture 2" descr="Bingo ">
            <a:extLst>
              <a:ext uri="{FF2B5EF4-FFF2-40B4-BE49-F238E27FC236}">
                <a16:creationId xmlns:a16="http://schemas.microsoft.com/office/drawing/2014/main" id="{74FE4504-7830-4586-8ADE-2441AA2AC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42" y="102674"/>
            <a:ext cx="943060" cy="9430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2E942E98-775E-4DF1-DD0D-B37F1C998784}"/>
              </a:ext>
            </a:extLst>
          </p:cNvPr>
          <p:cNvSpPr/>
          <p:nvPr/>
        </p:nvSpPr>
        <p:spPr>
          <a:xfrm>
            <a:off x="3535960" y="1212790"/>
            <a:ext cx="5120079" cy="191141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ysClr val="windowText" lastClr="000000"/>
                </a:solidFill>
                <a:latin typeface="iCiel Brandon Text Bold" panose="020B0803020203060203" pitchFamily="34" charset="0"/>
              </a:rPr>
              <a:t>Sử dụng</a:t>
            </a:r>
          </a:p>
          <a:p>
            <a:pPr algn="ctr"/>
            <a:r>
              <a:rPr lang="en-US" sz="4000">
                <a:solidFill>
                  <a:schemeClr val="accent1"/>
                </a:solidFill>
                <a:latin typeface="iCiel Brandon Text Bold" panose="020B0803020203060203" pitchFamily="34" charset="0"/>
              </a:rPr>
              <a:t>Math.random</a:t>
            </a:r>
            <a:endParaRPr lang="en-US" sz="2800">
              <a:solidFill>
                <a:schemeClr val="accent1"/>
              </a:solidFill>
              <a:latin typeface="iCiel Brandon Text Bold" panose="020B0803020203060203" pitchFamily="34" charset="0"/>
            </a:endParaRPr>
          </a:p>
          <a:p>
            <a:pPr algn="ctr"/>
            <a:r>
              <a:rPr lang="en-US" sz="2800">
                <a:solidFill>
                  <a:sysClr val="windowText" lastClr="000000"/>
                </a:solidFill>
                <a:latin typeface="iCiel Brandon Text Bold" panose="020B0803020203060203" pitchFamily="34" charset="0"/>
              </a:rPr>
              <a:t>Để tạo các con số ngẫu nhiên </a:t>
            </a:r>
          </a:p>
        </p:txBody>
      </p:sp>
      <p:sp>
        <p:nvSpPr>
          <p:cNvPr id="10" name="Rectangle: Rounded Corners 9">
            <a:extLst>
              <a:ext uri="{FF2B5EF4-FFF2-40B4-BE49-F238E27FC236}">
                <a16:creationId xmlns:a16="http://schemas.microsoft.com/office/drawing/2014/main" id="{FB380E4C-AD59-3306-A16E-89FD2AAAC64F}"/>
              </a:ext>
            </a:extLst>
          </p:cNvPr>
          <p:cNvSpPr/>
          <p:nvPr/>
        </p:nvSpPr>
        <p:spPr>
          <a:xfrm>
            <a:off x="2013971" y="3791757"/>
            <a:ext cx="3043978" cy="191141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Rút vé</a:t>
            </a:r>
          </a:p>
          <a:p>
            <a:pPr algn="ctr"/>
            <a:r>
              <a:rPr lang="en-US" sz="2800">
                <a:solidFill>
                  <a:sysClr val="windowText" lastClr="000000"/>
                </a:solidFill>
                <a:latin typeface="iCiel Brandon Text Bold" panose="020B0803020203060203" pitchFamily="34" charset="0"/>
              </a:rPr>
              <a:t>Tạo ra 3 vé số</a:t>
            </a:r>
          </a:p>
        </p:txBody>
      </p:sp>
      <p:sp>
        <p:nvSpPr>
          <p:cNvPr id="13" name="Rectangle: Rounded Corners 12">
            <a:extLst>
              <a:ext uri="{FF2B5EF4-FFF2-40B4-BE49-F238E27FC236}">
                <a16:creationId xmlns:a16="http://schemas.microsoft.com/office/drawing/2014/main" id="{30A76F8A-2F9E-2A01-7CD6-5CF9522AE3B8}"/>
              </a:ext>
            </a:extLst>
          </p:cNvPr>
          <p:cNvSpPr/>
          <p:nvPr/>
        </p:nvSpPr>
        <p:spPr>
          <a:xfrm>
            <a:off x="7134050" y="3735322"/>
            <a:ext cx="3043978" cy="191141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Quay xổ số</a:t>
            </a:r>
          </a:p>
          <a:p>
            <a:pPr algn="ctr"/>
            <a:r>
              <a:rPr lang="en-US" sz="2800">
                <a:solidFill>
                  <a:sysClr val="windowText" lastClr="000000"/>
                </a:solidFill>
                <a:latin typeface="iCiel Brandon Text Bold" panose="020B0803020203060203" pitchFamily="34" charset="0"/>
              </a:rPr>
              <a:t>Hiển thị lịch sử kết quả quay</a:t>
            </a:r>
          </a:p>
        </p:txBody>
      </p:sp>
      <p:cxnSp>
        <p:nvCxnSpPr>
          <p:cNvPr id="16" name="Straight Arrow Connector 15">
            <a:extLst>
              <a:ext uri="{FF2B5EF4-FFF2-40B4-BE49-F238E27FC236}">
                <a16:creationId xmlns:a16="http://schemas.microsoft.com/office/drawing/2014/main" id="{A2B983A6-7127-77DB-35DE-E92E717BAE93}"/>
              </a:ext>
            </a:extLst>
          </p:cNvPr>
          <p:cNvCxnSpPr>
            <a:cxnSpLocks/>
            <a:endCxn id="10" idx="0"/>
          </p:cNvCxnSpPr>
          <p:nvPr/>
        </p:nvCxnSpPr>
        <p:spPr>
          <a:xfrm flipH="1">
            <a:off x="3535960" y="3124200"/>
            <a:ext cx="2560039" cy="6675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BC05D2-62CD-3F3B-319E-3A5DACC24834}"/>
              </a:ext>
            </a:extLst>
          </p:cNvPr>
          <p:cNvCxnSpPr>
            <a:cxnSpLocks/>
            <a:stCxn id="6" idx="2"/>
          </p:cNvCxnSpPr>
          <p:nvPr/>
        </p:nvCxnSpPr>
        <p:spPr>
          <a:xfrm>
            <a:off x="6096000" y="3124200"/>
            <a:ext cx="2497909" cy="6675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73154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C6B3F2-3D13-51CC-0A5A-C32511DFE0C2}"/>
              </a:ext>
            </a:extLst>
          </p:cNvPr>
          <p:cNvGrpSpPr/>
          <p:nvPr/>
        </p:nvGrpSpPr>
        <p:grpSpPr>
          <a:xfrm>
            <a:off x="0" y="0"/>
            <a:ext cx="12192000" cy="6858000"/>
            <a:chOff x="-84505" y="6858000"/>
            <a:chExt cx="2469976" cy="6858000"/>
          </a:xfrm>
        </p:grpSpPr>
        <p:sp>
          <p:nvSpPr>
            <p:cNvPr id="5" name="Rectangle 4">
              <a:extLst>
                <a:ext uri="{FF2B5EF4-FFF2-40B4-BE49-F238E27FC236}">
                  <a16:creationId xmlns:a16="http://schemas.microsoft.com/office/drawing/2014/main" id="{ADD9DF04-0480-8808-A310-7189F4575720}"/>
                </a:ext>
              </a:extLst>
            </p:cNvPr>
            <p:cNvSpPr/>
            <p:nvPr/>
          </p:nvSpPr>
          <p:spPr>
            <a:xfrm>
              <a:off x="-84505" y="6858000"/>
              <a:ext cx="246983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55F533-18C4-4FFA-310A-EF93A21485B2}"/>
                </a:ext>
              </a:extLst>
            </p:cNvPr>
            <p:cNvSpPr txBox="1"/>
            <p:nvPr/>
          </p:nvSpPr>
          <p:spPr>
            <a:xfrm>
              <a:off x="-84505" y="10096173"/>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7" name="TextBox 6">
              <a:extLst>
                <a:ext uri="{FF2B5EF4-FFF2-40B4-BE49-F238E27FC236}">
                  <a16:creationId xmlns:a16="http://schemas.microsoft.com/office/drawing/2014/main" id="{8C5623E9-374C-26A4-77C6-29184B177AEB}"/>
                </a:ext>
              </a:extLst>
            </p:cNvPr>
            <p:cNvSpPr txBox="1"/>
            <p:nvPr/>
          </p:nvSpPr>
          <p:spPr>
            <a:xfrm>
              <a:off x="1089111" y="877273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spTree>
    <p:extLst>
      <p:ext uri="{BB962C8B-B14F-4D97-AF65-F5344CB8AC3E}">
        <p14:creationId xmlns:p14="http://schemas.microsoft.com/office/powerpoint/2010/main" val="587618745"/>
      </p:ext>
    </p:extLst>
  </p:cSld>
  <p:clrMapOvr>
    <a:masterClrMapping/>
  </p:clrMapOvr>
  <p:transition>
    <p:pull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2F8B-B66B-8910-8FBC-C84FDBFE792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D784EBB-108C-CC43-AA45-E74D9600383B}"/>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930B4579-175B-D646-515E-5E24F48458FF}"/>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A99D25-559B-91DA-E531-A25D56BCD1F5}"/>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8C36051A-0127-D335-DABF-5F3F699640D4}"/>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40E5CE-6DAA-023C-7BDA-D799A57D399D}"/>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1114800C-5EDC-2589-3CBC-6D917B2E545E}"/>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Trang chủ )</a:t>
            </a:r>
          </a:p>
        </p:txBody>
      </p:sp>
      <p:pic>
        <p:nvPicPr>
          <p:cNvPr id="12" name="Picture 11" descr="A screenshot of a computer&#10;&#10;Description automatically generated">
            <a:extLst>
              <a:ext uri="{FF2B5EF4-FFF2-40B4-BE49-F238E27FC236}">
                <a16:creationId xmlns:a16="http://schemas.microsoft.com/office/drawing/2014/main" id="{9B0B9805-8975-0220-E553-736D5DB3EE59}"/>
              </a:ext>
            </a:extLst>
          </p:cNvPr>
          <p:cNvPicPr>
            <a:picLocks noChangeAspect="1"/>
          </p:cNvPicPr>
          <p:nvPr/>
        </p:nvPicPr>
        <p:blipFill>
          <a:blip r:embed="rId3"/>
          <a:stretch>
            <a:fillRect/>
          </a:stretch>
        </p:blipFill>
        <p:spPr>
          <a:xfrm>
            <a:off x="1181386" y="1226542"/>
            <a:ext cx="9829227" cy="4966084"/>
          </a:xfrm>
          <a:prstGeom prst="rect">
            <a:avLst/>
          </a:prstGeom>
        </p:spPr>
      </p:pic>
    </p:spTree>
    <p:extLst>
      <p:ext uri="{BB962C8B-B14F-4D97-AF65-F5344CB8AC3E}">
        <p14:creationId xmlns:p14="http://schemas.microsoft.com/office/powerpoint/2010/main" val="3015988049"/>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0BA27-59ED-EBA3-E67C-34D292EC7A8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F30489D-79F3-7797-DF51-F8333B665DEC}"/>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9C5BC1C7-17DB-760E-C42D-DDC076EEBF31}"/>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5819B3-2FA4-AEDB-0FCB-93627B14D062}"/>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D28A6752-20C3-F957-E293-9F2B65EE7EFA}"/>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AF5355-E4B8-27BD-C701-328411BCD28C}"/>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535E06A5-BB5B-358D-35D0-69D9CFFE771D}"/>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Chọn miền )</a:t>
            </a:r>
          </a:p>
        </p:txBody>
      </p:sp>
      <p:pic>
        <p:nvPicPr>
          <p:cNvPr id="4" name="Picture 3" descr="A screenshot of a computer&#10;&#10;Description automatically generated">
            <a:extLst>
              <a:ext uri="{FF2B5EF4-FFF2-40B4-BE49-F238E27FC236}">
                <a16:creationId xmlns:a16="http://schemas.microsoft.com/office/drawing/2014/main" id="{52A22D8D-06CC-B2CD-3228-C4E0C268CDEF}"/>
              </a:ext>
            </a:extLst>
          </p:cNvPr>
          <p:cNvPicPr>
            <a:picLocks noChangeAspect="1"/>
          </p:cNvPicPr>
          <p:nvPr/>
        </p:nvPicPr>
        <p:blipFill>
          <a:blip r:embed="rId3"/>
          <a:stretch>
            <a:fillRect/>
          </a:stretch>
        </p:blipFill>
        <p:spPr>
          <a:xfrm>
            <a:off x="1261977" y="1184533"/>
            <a:ext cx="9668045" cy="4831358"/>
          </a:xfrm>
          <a:prstGeom prst="rect">
            <a:avLst/>
          </a:prstGeom>
        </p:spPr>
      </p:pic>
    </p:spTree>
    <p:extLst>
      <p:ext uri="{BB962C8B-B14F-4D97-AF65-F5344CB8AC3E}">
        <p14:creationId xmlns:p14="http://schemas.microsoft.com/office/powerpoint/2010/main" val="283706676"/>
      </p:ext>
    </p:extLst>
  </p:cSld>
  <p:clrMapOvr>
    <a:masterClrMapping/>
  </p:clrMapOvr>
  <p:transition spd="med">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8B054-2512-A5CA-4F5B-1141E131B1B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6CAC9C4-A7B8-6B47-D541-D1C1A6FFEB38}"/>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E43A373E-5AAA-F203-D84C-8CFF0EB9BF49}"/>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03CC93-605B-D977-7E6C-8546D1E26D4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3858DEB3-9AEF-6090-6AE8-9BA54CCEBDC3}"/>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63036F-34CF-EEE4-E7AF-E9A7FDE1149D}"/>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507CDC2E-0BAD-74C3-AF77-47F93B3ED6E1}"/>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Thông báo,thông tin )</a:t>
            </a:r>
          </a:p>
        </p:txBody>
      </p:sp>
      <p:pic>
        <p:nvPicPr>
          <p:cNvPr id="4" name="Picture 3" descr="A screenshot of a computer&#10;&#10;Description automatically generated">
            <a:extLst>
              <a:ext uri="{FF2B5EF4-FFF2-40B4-BE49-F238E27FC236}">
                <a16:creationId xmlns:a16="http://schemas.microsoft.com/office/drawing/2014/main" id="{7C7A7E9F-2074-32B0-5989-8076568FC2C0}"/>
              </a:ext>
            </a:extLst>
          </p:cNvPr>
          <p:cNvPicPr>
            <a:picLocks noChangeAspect="1"/>
          </p:cNvPicPr>
          <p:nvPr/>
        </p:nvPicPr>
        <p:blipFill>
          <a:blip r:embed="rId3"/>
          <a:stretch>
            <a:fillRect/>
          </a:stretch>
        </p:blipFill>
        <p:spPr>
          <a:xfrm>
            <a:off x="1177607" y="1080273"/>
            <a:ext cx="10090144" cy="5149077"/>
          </a:xfrm>
          <a:prstGeom prst="rect">
            <a:avLst/>
          </a:prstGeom>
        </p:spPr>
      </p:pic>
    </p:spTree>
    <p:extLst>
      <p:ext uri="{BB962C8B-B14F-4D97-AF65-F5344CB8AC3E}">
        <p14:creationId xmlns:p14="http://schemas.microsoft.com/office/powerpoint/2010/main" val="324549792"/>
      </p:ext>
    </p:extLst>
  </p:cSld>
  <p:clrMapOvr>
    <a:masterClrMapping/>
  </p:clrMapOvr>
  <p:transition spd="med">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3E12-ADF1-8F46-40B6-8E9E2F2DD5A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B20F454-6DF0-D2AB-C1C2-E7B5BE56B4AA}"/>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10D50F3E-3747-C71E-2FD6-C89E8CB67D0A}"/>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4A8BF8-BEA1-A897-97E8-FA07B5FA03AA}"/>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BBA3D88B-FB4F-ED09-842A-BDF5ED5EC7BE}"/>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C4160B-1643-E332-9734-D7679E441A1F}"/>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61CF1179-6264-4FC6-43C4-C795CA738845}"/>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thống kê )</a:t>
            </a:r>
          </a:p>
        </p:txBody>
      </p:sp>
      <p:pic>
        <p:nvPicPr>
          <p:cNvPr id="6" name="Picture 5" descr="A screenshot of a computer&#10;&#10;Description automatically generated">
            <a:extLst>
              <a:ext uri="{FF2B5EF4-FFF2-40B4-BE49-F238E27FC236}">
                <a16:creationId xmlns:a16="http://schemas.microsoft.com/office/drawing/2014/main" id="{BB4FEF2D-73EE-70D0-50A7-62DF063FA468}"/>
              </a:ext>
            </a:extLst>
          </p:cNvPr>
          <p:cNvPicPr>
            <a:picLocks noChangeAspect="1"/>
          </p:cNvPicPr>
          <p:nvPr/>
        </p:nvPicPr>
        <p:blipFill>
          <a:blip r:embed="rId3"/>
          <a:stretch>
            <a:fillRect/>
          </a:stretch>
        </p:blipFill>
        <p:spPr>
          <a:xfrm>
            <a:off x="923137" y="1018156"/>
            <a:ext cx="10345725" cy="5154044"/>
          </a:xfrm>
          <a:prstGeom prst="rect">
            <a:avLst/>
          </a:prstGeom>
        </p:spPr>
      </p:pic>
    </p:spTree>
    <p:extLst>
      <p:ext uri="{BB962C8B-B14F-4D97-AF65-F5344CB8AC3E}">
        <p14:creationId xmlns:p14="http://schemas.microsoft.com/office/powerpoint/2010/main" val="1142587727"/>
      </p:ext>
    </p:extLst>
  </p:cSld>
  <p:clrMapOvr>
    <a:masterClrMapping/>
  </p:clrMapOvr>
  <p:transition spd="med">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921E-A2F8-78F3-B5E7-2B4EF08E649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3965524-D953-E6D1-0E18-D315C39D43ED}"/>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84B13D6C-A1FF-7CF0-B83C-B7CC3D1DA7F7}"/>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4526B7-6472-55E2-0109-403C5654312E}"/>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A3A41F18-03B4-CCB1-B2BB-B1CA92B2B7B2}"/>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AA5799C-A95C-5A7F-D336-43FA88C9F408}"/>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526AF14D-87CA-489B-FFDD-7EF96D3C9811}"/>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kết quả thống kê )</a:t>
            </a:r>
          </a:p>
        </p:txBody>
      </p:sp>
      <p:pic>
        <p:nvPicPr>
          <p:cNvPr id="4" name="Picture 3" descr="A screenshot of a graph&#10;&#10;Description automatically generated">
            <a:extLst>
              <a:ext uri="{FF2B5EF4-FFF2-40B4-BE49-F238E27FC236}">
                <a16:creationId xmlns:a16="http://schemas.microsoft.com/office/drawing/2014/main" id="{8ACCEF7F-0F0E-BD4F-51A7-CBDC35977A82}"/>
              </a:ext>
            </a:extLst>
          </p:cNvPr>
          <p:cNvPicPr>
            <a:picLocks noChangeAspect="1"/>
          </p:cNvPicPr>
          <p:nvPr/>
        </p:nvPicPr>
        <p:blipFill>
          <a:blip r:embed="rId3"/>
          <a:stretch>
            <a:fillRect/>
          </a:stretch>
        </p:blipFill>
        <p:spPr>
          <a:xfrm>
            <a:off x="1158557" y="1031378"/>
            <a:ext cx="10290493" cy="5085688"/>
          </a:xfrm>
          <a:prstGeom prst="rect">
            <a:avLst/>
          </a:prstGeom>
        </p:spPr>
      </p:pic>
    </p:spTree>
    <p:extLst>
      <p:ext uri="{BB962C8B-B14F-4D97-AF65-F5344CB8AC3E}">
        <p14:creationId xmlns:p14="http://schemas.microsoft.com/office/powerpoint/2010/main" val="3468217075"/>
      </p:ext>
    </p:extLst>
  </p:cSld>
  <p:clrMapOvr>
    <a:masterClrMapping/>
  </p:clrMapOvr>
  <p:transition spd="med">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E8D50-199F-3C7E-F130-2156591DE8B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BC07E97-7BCE-916A-F5D1-188674475890}"/>
              </a:ext>
            </a:extLst>
          </p:cNvPr>
          <p:cNvGrpSpPr/>
          <p:nvPr/>
        </p:nvGrpSpPr>
        <p:grpSpPr>
          <a:xfrm>
            <a:off x="-2518317" y="32373"/>
            <a:ext cx="2518317" cy="6858000"/>
            <a:chOff x="4788014" y="0"/>
            <a:chExt cx="2518317" cy="6858000"/>
          </a:xfrm>
        </p:grpSpPr>
        <p:sp>
          <p:nvSpPr>
            <p:cNvPr id="3" name="Rectangle 2">
              <a:extLst>
                <a:ext uri="{FF2B5EF4-FFF2-40B4-BE49-F238E27FC236}">
                  <a16:creationId xmlns:a16="http://schemas.microsoft.com/office/drawing/2014/main" id="{0AFB76B0-B673-38CD-F3CB-C621177415E6}"/>
                </a:ext>
              </a:extLst>
            </p:cNvPr>
            <p:cNvSpPr/>
            <p:nvPr/>
          </p:nvSpPr>
          <p:spPr>
            <a:xfrm>
              <a:off x="4788014" y="0"/>
              <a:ext cx="2459450"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D9C5B7-DF6F-32A2-CEBA-2FE2B2D45B5F}"/>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8" name="Picture 8" descr="Transparency ">
              <a:extLst>
                <a:ext uri="{FF2B5EF4-FFF2-40B4-BE49-F238E27FC236}">
                  <a16:creationId xmlns:a16="http://schemas.microsoft.com/office/drawing/2014/main" id="{504D91CB-67CE-3B9B-D9B6-A25EC5B4F988}"/>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122A4B-93BD-B6D9-D3F2-7D5C3DB088A0}"/>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5" name="Rectangle: Rounded Corners 4">
            <a:extLst>
              <a:ext uri="{FF2B5EF4-FFF2-40B4-BE49-F238E27FC236}">
                <a16:creationId xmlns:a16="http://schemas.microsoft.com/office/drawing/2014/main" id="{6A10909D-CB4D-69DB-DAC6-DB6B06AB7E7B}"/>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Dự đoán )</a:t>
            </a:r>
          </a:p>
        </p:txBody>
      </p:sp>
      <p:pic>
        <p:nvPicPr>
          <p:cNvPr id="6" name="Picture 5" descr="A screenshot of a computer&#10;&#10;Description automatically generated">
            <a:extLst>
              <a:ext uri="{FF2B5EF4-FFF2-40B4-BE49-F238E27FC236}">
                <a16:creationId xmlns:a16="http://schemas.microsoft.com/office/drawing/2014/main" id="{352E0852-6A06-92C0-5A73-1FBEE31DF535}"/>
              </a:ext>
            </a:extLst>
          </p:cNvPr>
          <p:cNvPicPr>
            <a:picLocks noChangeAspect="1"/>
          </p:cNvPicPr>
          <p:nvPr/>
        </p:nvPicPr>
        <p:blipFill>
          <a:blip r:embed="rId3"/>
          <a:srcRect l="23147" r="22614"/>
          <a:stretch/>
        </p:blipFill>
        <p:spPr>
          <a:xfrm>
            <a:off x="1002521" y="1226542"/>
            <a:ext cx="5093479" cy="469800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69D48A5-FA17-90C8-E54B-2B37D60673D2}"/>
              </a:ext>
            </a:extLst>
          </p:cNvPr>
          <p:cNvPicPr>
            <a:picLocks noChangeAspect="1"/>
          </p:cNvPicPr>
          <p:nvPr/>
        </p:nvPicPr>
        <p:blipFill>
          <a:blip r:embed="rId4"/>
          <a:stretch>
            <a:fillRect/>
          </a:stretch>
        </p:blipFill>
        <p:spPr>
          <a:xfrm>
            <a:off x="6580211" y="1506870"/>
            <a:ext cx="4966821" cy="4417679"/>
          </a:xfrm>
          <a:prstGeom prst="rect">
            <a:avLst/>
          </a:prstGeom>
        </p:spPr>
      </p:pic>
    </p:spTree>
    <p:extLst>
      <p:ext uri="{BB962C8B-B14F-4D97-AF65-F5344CB8AC3E}">
        <p14:creationId xmlns:p14="http://schemas.microsoft.com/office/powerpoint/2010/main" val="1237938017"/>
      </p:ext>
    </p:extLst>
  </p:cSld>
  <p:clrMapOvr>
    <a:masterClrMapping/>
  </p:clrMapOvr>
  <p:transition spd="med">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3C2F9-6CF6-5EF4-4BF9-3CC5ADECBA4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B75688B-0BEC-86A1-3704-AD5E5F7819EB}"/>
              </a:ext>
            </a:extLst>
          </p:cNvPr>
          <p:cNvSpPr/>
          <p:nvPr/>
        </p:nvSpPr>
        <p:spPr>
          <a:xfrm>
            <a:off x="1674813" y="2432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Thiết kế giao diện ( Lịch sử quay )</a:t>
            </a:r>
          </a:p>
        </p:txBody>
      </p:sp>
      <p:pic>
        <p:nvPicPr>
          <p:cNvPr id="4" name="Picture 3" descr="A screenshot of a computer screen&#10;&#10;Description automatically generated">
            <a:extLst>
              <a:ext uri="{FF2B5EF4-FFF2-40B4-BE49-F238E27FC236}">
                <a16:creationId xmlns:a16="http://schemas.microsoft.com/office/drawing/2014/main" id="{9F485D03-A444-51B7-A54D-73AFE6824AB7}"/>
              </a:ext>
            </a:extLst>
          </p:cNvPr>
          <p:cNvPicPr>
            <a:picLocks noChangeAspect="1"/>
          </p:cNvPicPr>
          <p:nvPr/>
        </p:nvPicPr>
        <p:blipFill>
          <a:blip r:embed="rId2"/>
          <a:stretch>
            <a:fillRect/>
          </a:stretch>
        </p:blipFill>
        <p:spPr>
          <a:xfrm>
            <a:off x="982804" y="1226542"/>
            <a:ext cx="10345628" cy="4083050"/>
          </a:xfrm>
          <a:prstGeom prst="rect">
            <a:avLst/>
          </a:prstGeom>
        </p:spPr>
      </p:pic>
    </p:spTree>
    <p:extLst>
      <p:ext uri="{BB962C8B-B14F-4D97-AF65-F5344CB8AC3E}">
        <p14:creationId xmlns:p14="http://schemas.microsoft.com/office/powerpoint/2010/main" val="2693748991"/>
      </p:ext>
    </p:extLst>
  </p:cSld>
  <p:clrMapOvr>
    <a:masterClrMapping/>
  </p:clrMapOvr>
  <p:transition spd="med">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CE749-1ADE-270F-62C2-86527D3D186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3EF23FF-07D1-8B14-8C74-3A2210FA865B}"/>
              </a:ext>
            </a:extLst>
          </p:cNvPr>
          <p:cNvSpPr/>
          <p:nvPr/>
        </p:nvSpPr>
        <p:spPr>
          <a:xfrm>
            <a:off x="23949" y="0"/>
            <a:ext cx="264041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1018D4-C98B-4709-7B1C-4FF8B5ED082C}"/>
              </a:ext>
            </a:extLst>
          </p:cNvPr>
          <p:cNvSpPr txBox="1"/>
          <p:nvPr/>
        </p:nvSpPr>
        <p:spPr>
          <a:xfrm>
            <a:off x="0" y="2441749"/>
            <a:ext cx="2693312"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KẾT QUẢ NGHIÊN CỨU</a:t>
            </a:r>
          </a:p>
        </p:txBody>
      </p:sp>
      <p:sp>
        <p:nvSpPr>
          <p:cNvPr id="9" name="TextBox 8">
            <a:extLst>
              <a:ext uri="{FF2B5EF4-FFF2-40B4-BE49-F238E27FC236}">
                <a16:creationId xmlns:a16="http://schemas.microsoft.com/office/drawing/2014/main" id="{BCFC03BA-B9E0-8F19-676F-6FD96F055057}"/>
              </a:ext>
            </a:extLst>
          </p:cNvPr>
          <p:cNvSpPr txBox="1"/>
          <p:nvPr/>
        </p:nvSpPr>
        <p:spPr>
          <a:xfrm>
            <a:off x="841380" y="1194950"/>
            <a:ext cx="885674"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sp>
        <p:nvSpPr>
          <p:cNvPr id="10" name="Rectangle: Rounded Corners 9">
            <a:extLst>
              <a:ext uri="{FF2B5EF4-FFF2-40B4-BE49-F238E27FC236}">
                <a16:creationId xmlns:a16="http://schemas.microsoft.com/office/drawing/2014/main" id="{F3A19135-98F4-0079-D001-84E96B1AA855}"/>
              </a:ext>
            </a:extLst>
          </p:cNvPr>
          <p:cNvSpPr/>
          <p:nvPr/>
        </p:nvSpPr>
        <p:spPr>
          <a:xfrm>
            <a:off x="2932113" y="281382"/>
            <a:ext cx="8842374" cy="6237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latin typeface="iCiel Brandon Text Bold" panose="020B0803020203060203" pitchFamily="34" charset="0"/>
              </a:rPr>
              <a:t>Môi trường thực hiện</a:t>
            </a:r>
          </a:p>
        </p:txBody>
      </p:sp>
      <p:sp>
        <p:nvSpPr>
          <p:cNvPr id="12" name="TextBox 11">
            <a:extLst>
              <a:ext uri="{FF2B5EF4-FFF2-40B4-BE49-F238E27FC236}">
                <a16:creationId xmlns:a16="http://schemas.microsoft.com/office/drawing/2014/main" id="{8170F776-76BC-5A4F-87A8-37ABD9EE7661}"/>
              </a:ext>
            </a:extLst>
          </p:cNvPr>
          <p:cNvSpPr txBox="1"/>
          <p:nvPr/>
        </p:nvSpPr>
        <p:spPr>
          <a:xfrm>
            <a:off x="2890838" y="1212986"/>
            <a:ext cx="6200774" cy="4894673"/>
          </a:xfrm>
          <a:prstGeom prst="rect">
            <a:avLst/>
          </a:prstGeom>
          <a:noFill/>
        </p:spPr>
        <p:txBody>
          <a:bodyPr wrap="square">
            <a:spAutoFit/>
          </a:bodyPr>
          <a:lstStyle/>
          <a:p>
            <a:pPr marL="342900" lvl="0" indent="-342900" algn="just">
              <a:lnSpc>
                <a:spcPct val="120000"/>
              </a:lnSpc>
              <a:spcBef>
                <a:spcPts val="600"/>
              </a:spcBef>
              <a:buFont typeface="Wingdings" panose="05000000000000000000" pitchFamily="2" charset="2"/>
              <a:buChar char=""/>
            </a:pPr>
            <a:r>
              <a:rPr lang="en-US" sz="2000" b="0" kern="100">
                <a:effectLst/>
                <a:latin typeface="iCiel Brandon Text Bold" panose="020B0803020203060203" pitchFamily="34" charset="0"/>
                <a:ea typeface="Aptos" panose="020B0004020202020204" pitchFamily="34" charset="0"/>
              </a:rPr>
              <a:t>Cấu hình phần cứng</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Vi xử lý (CPU): Intel Core i5-1035G1.</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RAM: 20GB.</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Card đồ họa (VGA): NVIDIA GeForce MX330.</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Wingdings" panose="05000000000000000000" pitchFamily="2" charset="2"/>
              <a:buChar char=""/>
            </a:pPr>
            <a:r>
              <a:rPr lang="en-US" sz="2000" b="0" kern="100">
                <a:effectLst/>
                <a:latin typeface="iCiel Brandon Text Bold" panose="020B0803020203060203" pitchFamily="34" charset="0"/>
                <a:ea typeface="Aptos" panose="020B0004020202020204" pitchFamily="34" charset="0"/>
              </a:rPr>
              <a:t>Cấu hình phần mềm</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Hệ điều hành: Windows 11</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Python: v3.12.6</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Visual Studio Code (VSCode): v1.95.3</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Django: v5.1.1</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MySQL Workbench: v8.0</a:t>
            </a:r>
            <a:endParaRPr lang="en-US" sz="2000" b="1" kern="100">
              <a:effectLst/>
              <a:latin typeface="iCiel Brandon Text Bold" panose="020B0803020203060203" pitchFamily="34" charset="0"/>
              <a:ea typeface="Aptos" panose="020B0004020202020204" pitchFamily="34" charset="0"/>
            </a:endParaRPr>
          </a:p>
          <a:p>
            <a:pPr marL="342900" lvl="0" indent="-342900" algn="just">
              <a:lnSpc>
                <a:spcPct val="120000"/>
              </a:lnSpc>
              <a:spcBef>
                <a:spcPts val="600"/>
              </a:spcBef>
              <a:buFont typeface="Symbol" panose="05050102010706020507" pitchFamily="18" charset="2"/>
              <a:buChar char=""/>
            </a:pPr>
            <a:r>
              <a:rPr lang="en-US" sz="2000" b="0" kern="100">
                <a:effectLst/>
                <a:latin typeface="iCiel Brandon Text Bold" panose="020B0803020203060203" pitchFamily="34" charset="0"/>
                <a:ea typeface="Aptos" panose="020B0004020202020204" pitchFamily="34" charset="0"/>
              </a:rPr>
              <a:t>Playwright:v1.47.0</a:t>
            </a:r>
            <a:endParaRPr lang="en-US" sz="2000" b="1" kern="100">
              <a:effectLst/>
              <a:latin typeface="iCiel Brandon Text Bold" panose="020B0803020203060203" pitchFamily="34" charset="0"/>
              <a:ea typeface="Aptos" panose="020B0004020202020204" pitchFamily="34" charset="0"/>
            </a:endParaRPr>
          </a:p>
        </p:txBody>
      </p:sp>
    </p:spTree>
    <p:extLst>
      <p:ext uri="{BB962C8B-B14F-4D97-AF65-F5344CB8AC3E}">
        <p14:creationId xmlns:p14="http://schemas.microsoft.com/office/powerpoint/2010/main" val="210124464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F11A7-1008-9B8C-3DFA-738083457BE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EE1F099-75FC-580E-422E-B9AED1B8CE2D}"/>
              </a:ext>
            </a:extLst>
          </p:cNvPr>
          <p:cNvSpPr/>
          <p:nvPr/>
        </p:nvSpPr>
        <p:spPr>
          <a:xfrm>
            <a:off x="23949" y="0"/>
            <a:ext cx="264041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7E5FF8-1AEA-9ED9-4E49-2F7B6796E648}"/>
              </a:ext>
            </a:extLst>
          </p:cNvPr>
          <p:cNvSpPr txBox="1"/>
          <p:nvPr/>
        </p:nvSpPr>
        <p:spPr>
          <a:xfrm>
            <a:off x="0" y="2441749"/>
            <a:ext cx="2693312"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KẾT QUẢ NGHIÊN CỨU</a:t>
            </a:r>
          </a:p>
        </p:txBody>
      </p:sp>
      <p:sp>
        <p:nvSpPr>
          <p:cNvPr id="9" name="TextBox 8">
            <a:extLst>
              <a:ext uri="{FF2B5EF4-FFF2-40B4-BE49-F238E27FC236}">
                <a16:creationId xmlns:a16="http://schemas.microsoft.com/office/drawing/2014/main" id="{25FAA9EA-EA86-2E9E-ECEA-7B3696232CBB}"/>
              </a:ext>
            </a:extLst>
          </p:cNvPr>
          <p:cNvSpPr txBox="1"/>
          <p:nvPr/>
        </p:nvSpPr>
        <p:spPr>
          <a:xfrm>
            <a:off x="841380" y="1194950"/>
            <a:ext cx="885674"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sp>
        <p:nvSpPr>
          <p:cNvPr id="10" name="Rectangle: Rounded Corners 9">
            <a:extLst>
              <a:ext uri="{FF2B5EF4-FFF2-40B4-BE49-F238E27FC236}">
                <a16:creationId xmlns:a16="http://schemas.microsoft.com/office/drawing/2014/main" id="{B5BB9B76-E7D5-928F-5D44-B853D3F0BC12}"/>
              </a:ext>
            </a:extLst>
          </p:cNvPr>
          <p:cNvSpPr/>
          <p:nvPr/>
        </p:nvSpPr>
        <p:spPr>
          <a:xfrm>
            <a:off x="2913063" y="1759941"/>
            <a:ext cx="8842374" cy="3338118"/>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ysClr val="windowText" lastClr="000000"/>
                </a:solidFill>
                <a:latin typeface="iCiel Brandon Text Bold" panose="020B0803020203060203" pitchFamily="34" charset="0"/>
              </a:rPr>
              <a:t>Đánh giá kiểm thử các chức năng hoạt động trên hệ thống có hoạt động hay không.</a:t>
            </a:r>
          </a:p>
        </p:txBody>
      </p:sp>
    </p:spTree>
    <p:extLst>
      <p:ext uri="{BB962C8B-B14F-4D97-AF65-F5344CB8AC3E}">
        <p14:creationId xmlns:p14="http://schemas.microsoft.com/office/powerpoint/2010/main" val="3253894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697FD-4D2A-E116-309C-06522DD0D37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34BB6DD-97D4-D97A-A2E2-B418B7A12481}"/>
              </a:ext>
            </a:extLst>
          </p:cNvPr>
          <p:cNvSpPr/>
          <p:nvPr/>
        </p:nvSpPr>
        <p:spPr>
          <a:xfrm>
            <a:off x="23949" y="0"/>
            <a:ext cx="264041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55C607-B918-0926-2956-A3C2759E4207}"/>
              </a:ext>
            </a:extLst>
          </p:cNvPr>
          <p:cNvSpPr txBox="1"/>
          <p:nvPr/>
        </p:nvSpPr>
        <p:spPr>
          <a:xfrm>
            <a:off x="0" y="2441749"/>
            <a:ext cx="2693312"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KẾT QUẢ NGHIÊN CỨU</a:t>
            </a:r>
          </a:p>
        </p:txBody>
      </p:sp>
      <p:sp>
        <p:nvSpPr>
          <p:cNvPr id="9" name="TextBox 8">
            <a:extLst>
              <a:ext uri="{FF2B5EF4-FFF2-40B4-BE49-F238E27FC236}">
                <a16:creationId xmlns:a16="http://schemas.microsoft.com/office/drawing/2014/main" id="{A0E10C7A-05CB-77A8-06FE-77BFF7FFB865}"/>
              </a:ext>
            </a:extLst>
          </p:cNvPr>
          <p:cNvSpPr txBox="1"/>
          <p:nvPr/>
        </p:nvSpPr>
        <p:spPr>
          <a:xfrm>
            <a:off x="841380" y="1194950"/>
            <a:ext cx="885674"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sp>
        <p:nvSpPr>
          <p:cNvPr id="10" name="Rectangle: Rounded Corners 9">
            <a:extLst>
              <a:ext uri="{FF2B5EF4-FFF2-40B4-BE49-F238E27FC236}">
                <a16:creationId xmlns:a16="http://schemas.microsoft.com/office/drawing/2014/main" id="{C647DD6F-DF7E-E1B2-DDB7-4F442466B09F}"/>
              </a:ext>
            </a:extLst>
          </p:cNvPr>
          <p:cNvSpPr/>
          <p:nvPr/>
        </p:nvSpPr>
        <p:spPr>
          <a:xfrm>
            <a:off x="3008313" y="274041"/>
            <a:ext cx="8842374" cy="681808"/>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ysClr val="windowText" lastClr="000000"/>
                </a:solidFill>
                <a:latin typeface="iCiel Brandon Text Bold" panose="020B0803020203060203" pitchFamily="34" charset="0"/>
              </a:rPr>
              <a:t>Kiểm tra hiệu năng</a:t>
            </a:r>
          </a:p>
        </p:txBody>
      </p:sp>
      <p:graphicFrame>
        <p:nvGraphicFramePr>
          <p:cNvPr id="2" name="Table 1">
            <a:extLst>
              <a:ext uri="{FF2B5EF4-FFF2-40B4-BE49-F238E27FC236}">
                <a16:creationId xmlns:a16="http://schemas.microsoft.com/office/drawing/2014/main" id="{DC98F40B-09B1-31AD-4EE3-624F9E54AE5D}"/>
              </a:ext>
            </a:extLst>
          </p:cNvPr>
          <p:cNvGraphicFramePr>
            <a:graphicFrameLocks noGrp="1"/>
          </p:cNvGraphicFramePr>
          <p:nvPr>
            <p:extLst>
              <p:ext uri="{D42A27DB-BD31-4B8C-83A1-F6EECF244321}">
                <p14:modId xmlns:p14="http://schemas.microsoft.com/office/powerpoint/2010/main" val="1846426039"/>
              </p:ext>
            </p:extLst>
          </p:nvPr>
        </p:nvGraphicFramePr>
        <p:xfrm>
          <a:off x="3481795" y="1456169"/>
          <a:ext cx="7868825" cy="4032568"/>
        </p:xfrm>
        <a:graphic>
          <a:graphicData uri="http://schemas.openxmlformats.org/drawingml/2006/table">
            <a:tbl>
              <a:tblPr firstRow="1" firstCol="1" bandRow="1">
                <a:tableStyleId>{5C22544A-7EE6-4342-B048-85BDC9FD1C3A}</a:tableStyleId>
              </a:tblPr>
              <a:tblGrid>
                <a:gridCol w="2466907">
                  <a:extLst>
                    <a:ext uri="{9D8B030D-6E8A-4147-A177-3AD203B41FA5}">
                      <a16:colId xmlns:a16="http://schemas.microsoft.com/office/drawing/2014/main" val="3150636972"/>
                    </a:ext>
                  </a:extLst>
                </a:gridCol>
                <a:gridCol w="2778976">
                  <a:extLst>
                    <a:ext uri="{9D8B030D-6E8A-4147-A177-3AD203B41FA5}">
                      <a16:colId xmlns:a16="http://schemas.microsoft.com/office/drawing/2014/main" val="3645355480"/>
                    </a:ext>
                  </a:extLst>
                </a:gridCol>
                <a:gridCol w="2622942">
                  <a:extLst>
                    <a:ext uri="{9D8B030D-6E8A-4147-A177-3AD203B41FA5}">
                      <a16:colId xmlns:a16="http://schemas.microsoft.com/office/drawing/2014/main" val="3190511329"/>
                    </a:ext>
                  </a:extLst>
                </a:gridCol>
              </a:tblGrid>
              <a:tr h="1643454">
                <a:tc>
                  <a:txBody>
                    <a:bodyPr/>
                    <a:lstStyle/>
                    <a:p>
                      <a:pPr algn="ctr">
                        <a:lnSpc>
                          <a:spcPct val="120000"/>
                        </a:lnSpc>
                        <a:spcBef>
                          <a:spcPts val="600"/>
                        </a:spcBef>
                      </a:pPr>
                      <a:r>
                        <a:rPr lang="en-US" sz="2000" kern="100">
                          <a:effectLst/>
                        </a:rPr>
                        <a:t>Các hệ thộng hoạt động trong 5 phút khi thực hiện thống kê</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gn="ctr">
                        <a:lnSpc>
                          <a:spcPct val="120000"/>
                        </a:lnSpc>
                        <a:spcBef>
                          <a:spcPts val="600"/>
                        </a:spcBef>
                      </a:pPr>
                      <a:r>
                        <a:rPr lang="en-US" sz="2000" kern="100">
                          <a:effectLst/>
                        </a:rPr>
                        <a:t>CPU (%)</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gn="ctr">
                        <a:lnSpc>
                          <a:spcPct val="120000"/>
                        </a:lnSpc>
                        <a:spcBef>
                          <a:spcPts val="600"/>
                        </a:spcBef>
                      </a:pPr>
                      <a:r>
                        <a:rPr lang="en-US" sz="2000" kern="100">
                          <a:effectLst/>
                        </a:rPr>
                        <a:t>RAM (MB)</a:t>
                      </a:r>
                      <a:endParaRPr lang="en-US" sz="2400" b="1"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484999893"/>
                  </a:ext>
                </a:extLst>
              </a:tr>
              <a:tr h="818354">
                <a:tc>
                  <a:txBody>
                    <a:bodyPr/>
                    <a:lstStyle/>
                    <a:p>
                      <a:pPr algn="ctr">
                        <a:lnSpc>
                          <a:spcPct val="120000"/>
                        </a:lnSpc>
                        <a:spcBef>
                          <a:spcPts val="600"/>
                        </a:spcBef>
                      </a:pPr>
                      <a:r>
                        <a:rPr lang="en-US" sz="2000" kern="100">
                          <a:effectLst/>
                        </a:rPr>
                        <a:t>Xổ vàng</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nSpc>
                          <a:spcPct val="120000"/>
                        </a:lnSpc>
                        <a:spcBef>
                          <a:spcPts val="600"/>
                        </a:spcBef>
                      </a:pPr>
                      <a:r>
                        <a:rPr lang="en-US" sz="2000" kern="100">
                          <a:effectLst/>
                        </a:rPr>
                        <a:t>8.8%</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nSpc>
                          <a:spcPct val="120000"/>
                        </a:lnSpc>
                        <a:spcBef>
                          <a:spcPts val="600"/>
                        </a:spcBef>
                      </a:pPr>
                      <a:r>
                        <a:rPr lang="en-US" sz="2000" kern="100">
                          <a:effectLst/>
                        </a:rPr>
                        <a:t>97.7 MB</a:t>
                      </a:r>
                      <a:endParaRPr lang="en-US" sz="2400" b="1"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2965454091"/>
                  </a:ext>
                </a:extLst>
              </a:tr>
              <a:tr h="785380">
                <a:tc>
                  <a:txBody>
                    <a:bodyPr/>
                    <a:lstStyle/>
                    <a:p>
                      <a:pPr algn="ctr">
                        <a:lnSpc>
                          <a:spcPct val="120000"/>
                        </a:lnSpc>
                        <a:spcBef>
                          <a:spcPts val="600"/>
                        </a:spcBef>
                      </a:pPr>
                      <a:r>
                        <a:rPr lang="en-US" sz="2000" kern="100">
                          <a:effectLst/>
                        </a:rPr>
                        <a:t>Xoso.com.vn</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nSpc>
                          <a:spcPct val="120000"/>
                        </a:lnSpc>
                        <a:spcBef>
                          <a:spcPts val="600"/>
                        </a:spcBef>
                      </a:pPr>
                      <a:r>
                        <a:rPr lang="en-US" sz="2000" kern="100">
                          <a:effectLst/>
                        </a:rPr>
                        <a:t>5.5%</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nSpc>
                          <a:spcPct val="120000"/>
                        </a:lnSpc>
                        <a:spcBef>
                          <a:spcPts val="600"/>
                        </a:spcBef>
                      </a:pPr>
                      <a:r>
                        <a:rPr lang="en-US" sz="2000" kern="100">
                          <a:effectLst/>
                        </a:rPr>
                        <a:t>107.8 MB</a:t>
                      </a:r>
                      <a:endParaRPr lang="en-US" sz="2400" b="1"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643093682"/>
                  </a:ext>
                </a:extLst>
              </a:tr>
              <a:tr h="785380">
                <a:tc>
                  <a:txBody>
                    <a:bodyPr/>
                    <a:lstStyle/>
                    <a:p>
                      <a:pPr algn="ctr">
                        <a:lnSpc>
                          <a:spcPct val="120000"/>
                        </a:lnSpc>
                        <a:spcBef>
                          <a:spcPts val="600"/>
                        </a:spcBef>
                      </a:pPr>
                      <a:r>
                        <a:rPr lang="en-US" sz="2000" kern="100">
                          <a:effectLst/>
                        </a:rPr>
                        <a:t>Minh Ngọc</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nSpc>
                          <a:spcPct val="120000"/>
                        </a:lnSpc>
                        <a:spcBef>
                          <a:spcPts val="600"/>
                        </a:spcBef>
                      </a:pPr>
                      <a:r>
                        <a:rPr lang="en-US" sz="2000" kern="100">
                          <a:effectLst/>
                        </a:rPr>
                        <a:t>8.6%</a:t>
                      </a:r>
                      <a:endParaRPr lang="en-US" sz="2400" b="1" kern="100">
                        <a:effectLst/>
                        <a:latin typeface="Times New Roman" panose="02020603050405020304" pitchFamily="18" charset="0"/>
                        <a:ea typeface="Aptos" panose="020B0004020202020204" pitchFamily="34" charset="0"/>
                      </a:endParaRPr>
                    </a:p>
                  </a:txBody>
                  <a:tcPr marL="68580" marR="68580" marT="0" marB="0"/>
                </a:tc>
                <a:tc>
                  <a:txBody>
                    <a:bodyPr/>
                    <a:lstStyle/>
                    <a:p>
                      <a:pPr>
                        <a:lnSpc>
                          <a:spcPct val="120000"/>
                        </a:lnSpc>
                        <a:spcBef>
                          <a:spcPts val="600"/>
                        </a:spcBef>
                      </a:pPr>
                      <a:r>
                        <a:rPr lang="en-US" sz="2000" kern="100">
                          <a:effectLst/>
                        </a:rPr>
                        <a:t>124.3 MB</a:t>
                      </a:r>
                      <a:endParaRPr lang="en-US" sz="2400" b="1"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936967869"/>
                  </a:ext>
                </a:extLst>
              </a:tr>
            </a:tbl>
          </a:graphicData>
        </a:graphic>
      </p:graphicFrame>
    </p:spTree>
    <p:extLst>
      <p:ext uri="{BB962C8B-B14F-4D97-AF65-F5344CB8AC3E}">
        <p14:creationId xmlns:p14="http://schemas.microsoft.com/office/powerpoint/2010/main" val="352735996"/>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CDB39-92EC-2539-086D-BB182D2326F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55FFA18-0AB6-ABDF-EC56-F7D2047FE1FA}"/>
              </a:ext>
            </a:extLst>
          </p:cNvPr>
          <p:cNvGrpSpPr/>
          <p:nvPr/>
        </p:nvGrpSpPr>
        <p:grpSpPr>
          <a:xfrm>
            <a:off x="0" y="0"/>
            <a:ext cx="2628900" cy="6858000"/>
            <a:chOff x="-84505" y="6858000"/>
            <a:chExt cx="2469976" cy="6858000"/>
          </a:xfrm>
        </p:grpSpPr>
        <p:sp>
          <p:nvSpPr>
            <p:cNvPr id="5" name="Rectangle 4">
              <a:extLst>
                <a:ext uri="{FF2B5EF4-FFF2-40B4-BE49-F238E27FC236}">
                  <a16:creationId xmlns:a16="http://schemas.microsoft.com/office/drawing/2014/main" id="{88CFD4FE-BA15-6C43-8E0D-DF7C607E22B1}"/>
                </a:ext>
              </a:extLst>
            </p:cNvPr>
            <p:cNvSpPr/>
            <p:nvPr/>
          </p:nvSpPr>
          <p:spPr>
            <a:xfrm>
              <a:off x="-84366" y="6858000"/>
              <a:ext cx="246983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9C3418-0D5E-BC4C-FF3D-43D7E1982F4F}"/>
                </a:ext>
              </a:extLst>
            </p:cNvPr>
            <p:cNvSpPr txBox="1"/>
            <p:nvPr/>
          </p:nvSpPr>
          <p:spPr>
            <a:xfrm>
              <a:off x="-84505" y="10096173"/>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7" name="TextBox 6">
              <a:extLst>
                <a:ext uri="{FF2B5EF4-FFF2-40B4-BE49-F238E27FC236}">
                  <a16:creationId xmlns:a16="http://schemas.microsoft.com/office/drawing/2014/main" id="{D6A18B31-92AF-D78A-A14B-7CAC8F8A0616}"/>
                </a:ext>
              </a:extLst>
            </p:cNvPr>
            <p:cNvSpPr txBox="1"/>
            <p:nvPr/>
          </p:nvSpPr>
          <p:spPr>
            <a:xfrm>
              <a:off x="917034" y="877273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pic>
        <p:nvPicPr>
          <p:cNvPr id="2" name="Picture 1" descr="A screenshot of a computer&#10;&#10;Description automatically generated">
            <a:extLst>
              <a:ext uri="{FF2B5EF4-FFF2-40B4-BE49-F238E27FC236}">
                <a16:creationId xmlns:a16="http://schemas.microsoft.com/office/drawing/2014/main" id="{56ED869F-5959-5F2E-0156-B80B9A8B186B}"/>
              </a:ext>
            </a:extLst>
          </p:cNvPr>
          <p:cNvPicPr>
            <a:picLocks noChangeAspect="1"/>
          </p:cNvPicPr>
          <p:nvPr/>
        </p:nvPicPr>
        <p:blipFill>
          <a:blip r:embed="rId3"/>
          <a:srcRect l="10349" t="3036" r="10350" b="55700"/>
          <a:stretch/>
        </p:blipFill>
        <p:spPr>
          <a:xfrm>
            <a:off x="3406457" y="595759"/>
            <a:ext cx="7513022" cy="2128391"/>
          </a:xfrm>
          <a:prstGeom prst="rect">
            <a:avLst/>
          </a:prstGeom>
          <a:effectLst>
            <a:outerShdw blurRad="50800" dist="38100" dir="5400000" algn="t" rotWithShape="0">
              <a:prstClr val="black">
                <a:alpha val="40000"/>
              </a:prstClr>
            </a:outerShdw>
          </a:effectLst>
        </p:spPr>
      </p:pic>
      <p:pic>
        <p:nvPicPr>
          <p:cNvPr id="3" name="Picture 2" descr="A screenshot of a computer&#10;&#10;Description automatically generated">
            <a:extLst>
              <a:ext uri="{FF2B5EF4-FFF2-40B4-BE49-F238E27FC236}">
                <a16:creationId xmlns:a16="http://schemas.microsoft.com/office/drawing/2014/main" id="{3080543C-7AE8-3C64-42C9-017EE038968E}"/>
              </a:ext>
            </a:extLst>
          </p:cNvPr>
          <p:cNvPicPr>
            <a:picLocks noChangeAspect="1"/>
          </p:cNvPicPr>
          <p:nvPr/>
        </p:nvPicPr>
        <p:blipFill>
          <a:blip r:embed="rId4"/>
          <a:srcRect b="16496"/>
          <a:stretch/>
        </p:blipFill>
        <p:spPr>
          <a:xfrm>
            <a:off x="3406457" y="3018155"/>
            <a:ext cx="7513022" cy="3102608"/>
          </a:xfrm>
          <a:prstGeom prst="rect">
            <a:avLst/>
          </a:prstGeom>
          <a:effectLst>
            <a:outerShdw blurRad="50800" dist="38100" dir="5400000" algn="t" rotWithShape="0">
              <a:prstClr val="black">
                <a:alpha val="40000"/>
              </a:prstClr>
            </a:outerShdw>
          </a:effectLst>
        </p:spPr>
      </p:pic>
      <p:sp>
        <p:nvSpPr>
          <p:cNvPr id="8" name="Rectangle: Rounded Corners 7">
            <a:extLst>
              <a:ext uri="{FF2B5EF4-FFF2-40B4-BE49-F238E27FC236}">
                <a16:creationId xmlns:a16="http://schemas.microsoft.com/office/drawing/2014/main" id="{0CD2E719-A8F2-1DE0-2991-3534ED437170}"/>
              </a:ext>
            </a:extLst>
          </p:cNvPr>
          <p:cNvSpPr/>
          <p:nvPr/>
        </p:nvSpPr>
        <p:spPr>
          <a:xfrm>
            <a:off x="3192581" y="395098"/>
            <a:ext cx="427752" cy="401321"/>
          </a:xfrm>
          <a:prstGeom prst="roundRect">
            <a:avLst>
              <a:gd name="adj" fmla="val 50000"/>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C97B80A-A7AD-2719-CB06-E51E1E73D2A3}"/>
              </a:ext>
            </a:extLst>
          </p:cNvPr>
          <p:cNvSpPr/>
          <p:nvPr/>
        </p:nvSpPr>
        <p:spPr>
          <a:xfrm>
            <a:off x="3192581" y="2802879"/>
            <a:ext cx="427752" cy="401321"/>
          </a:xfrm>
          <a:prstGeom prst="roundRect">
            <a:avLst>
              <a:gd name="adj" fmla="val 50000"/>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EF5A38D-E2C5-D976-C22F-D344F33903AC}"/>
              </a:ext>
            </a:extLst>
          </p:cNvPr>
          <p:cNvSpPr/>
          <p:nvPr/>
        </p:nvSpPr>
        <p:spPr>
          <a:xfrm>
            <a:off x="3860970" y="-148144"/>
            <a:ext cx="6603995" cy="665173"/>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rPr>
              <a:t>Các trang web tiêu biểu</a:t>
            </a:r>
          </a:p>
        </p:txBody>
      </p:sp>
    </p:spTree>
    <p:extLst>
      <p:ext uri="{BB962C8B-B14F-4D97-AF65-F5344CB8AC3E}">
        <p14:creationId xmlns:p14="http://schemas.microsoft.com/office/powerpoint/2010/main" val="7708045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853A6-48DA-D791-1C24-BD2FB8F91C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4B6CE60-96CE-328C-30A9-FAE0C0A4D317}"/>
              </a:ext>
            </a:extLst>
          </p:cNvPr>
          <p:cNvSpPr/>
          <p:nvPr/>
        </p:nvSpPr>
        <p:spPr>
          <a:xfrm>
            <a:off x="23949" y="0"/>
            <a:ext cx="264041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064F51-0E9E-BB15-EA51-B964F5D0C22A}"/>
              </a:ext>
            </a:extLst>
          </p:cNvPr>
          <p:cNvSpPr txBox="1"/>
          <p:nvPr/>
        </p:nvSpPr>
        <p:spPr>
          <a:xfrm>
            <a:off x="0" y="2441749"/>
            <a:ext cx="2693312"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KẾT QUẢ NGHIÊN CỨU</a:t>
            </a:r>
          </a:p>
        </p:txBody>
      </p:sp>
      <p:sp>
        <p:nvSpPr>
          <p:cNvPr id="9" name="TextBox 8">
            <a:extLst>
              <a:ext uri="{FF2B5EF4-FFF2-40B4-BE49-F238E27FC236}">
                <a16:creationId xmlns:a16="http://schemas.microsoft.com/office/drawing/2014/main" id="{355D9597-46AB-2B0F-F29F-813A960FB46D}"/>
              </a:ext>
            </a:extLst>
          </p:cNvPr>
          <p:cNvSpPr txBox="1"/>
          <p:nvPr/>
        </p:nvSpPr>
        <p:spPr>
          <a:xfrm>
            <a:off x="841380" y="1194950"/>
            <a:ext cx="885674"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sp>
        <p:nvSpPr>
          <p:cNvPr id="10" name="Rectangle: Rounded Corners 9">
            <a:extLst>
              <a:ext uri="{FF2B5EF4-FFF2-40B4-BE49-F238E27FC236}">
                <a16:creationId xmlns:a16="http://schemas.microsoft.com/office/drawing/2014/main" id="{EC13E483-4497-EA45-3C7D-A39070319D60}"/>
              </a:ext>
            </a:extLst>
          </p:cNvPr>
          <p:cNvSpPr/>
          <p:nvPr/>
        </p:nvSpPr>
        <p:spPr>
          <a:xfrm>
            <a:off x="3008313" y="274041"/>
            <a:ext cx="8842374" cy="681808"/>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ysClr val="windowText" lastClr="000000"/>
                </a:solidFill>
                <a:latin typeface="iCiel Brandon Text Bold" panose="020B0803020203060203" pitchFamily="34" charset="0"/>
              </a:rPr>
              <a:t>Kiểm tra độ chính xác</a:t>
            </a:r>
          </a:p>
        </p:txBody>
      </p:sp>
      <p:pic>
        <p:nvPicPr>
          <p:cNvPr id="3" name="Picture 2" descr="A screenshot of a computer&#10;&#10;Description automatically generated">
            <a:extLst>
              <a:ext uri="{FF2B5EF4-FFF2-40B4-BE49-F238E27FC236}">
                <a16:creationId xmlns:a16="http://schemas.microsoft.com/office/drawing/2014/main" id="{CF4145FC-A1C2-F8BF-F7E7-DEACBEF95318}"/>
              </a:ext>
            </a:extLst>
          </p:cNvPr>
          <p:cNvPicPr>
            <a:picLocks noChangeAspect="1"/>
          </p:cNvPicPr>
          <p:nvPr/>
        </p:nvPicPr>
        <p:blipFill>
          <a:blip r:embed="rId2"/>
          <a:stretch>
            <a:fillRect/>
          </a:stretch>
        </p:blipFill>
        <p:spPr>
          <a:xfrm>
            <a:off x="3101335" y="1561219"/>
            <a:ext cx="8656329" cy="2621424"/>
          </a:xfrm>
          <a:prstGeom prst="rect">
            <a:avLst/>
          </a:prstGeom>
        </p:spPr>
      </p:pic>
      <p:sp>
        <p:nvSpPr>
          <p:cNvPr id="4" name="Rectangle: Rounded Corners 3">
            <a:extLst>
              <a:ext uri="{FF2B5EF4-FFF2-40B4-BE49-F238E27FC236}">
                <a16:creationId xmlns:a16="http://schemas.microsoft.com/office/drawing/2014/main" id="{3FEB6CD9-9841-454A-B535-A3A3B3406989}"/>
              </a:ext>
            </a:extLst>
          </p:cNvPr>
          <p:cNvSpPr/>
          <p:nvPr/>
        </p:nvSpPr>
        <p:spPr>
          <a:xfrm>
            <a:off x="2915290" y="4353213"/>
            <a:ext cx="8842374" cy="206663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effectLst/>
                <a:latin typeface="iCiel Brandon Text Bold" panose="020B0803020203060203" pitchFamily="34" charset="0"/>
                <a:ea typeface="Aptos" panose="020B0004020202020204" pitchFamily="34" charset="0"/>
                <a:cs typeface="Times New Roman" panose="02020603050405020304" pitchFamily="18" charset="0"/>
              </a:rPr>
              <a:t>Đối với tính năng quay thử và rút vé trong dự đoán, nó được thiết kế nhằm tạo ra các dãy số ngẫu nhiên để người dùng tham khảo, đưa ra các suy luận và giải trí. Vì vậy, không cần kiểm tra độ chính xác cho tính năng này, </a:t>
            </a:r>
            <a:endParaRPr lang="en-US" sz="5400">
              <a:solidFill>
                <a:schemeClr val="tx1"/>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1ADAC6C5-64D4-702A-6EBF-4E5F3646A17A}"/>
              </a:ext>
            </a:extLst>
          </p:cNvPr>
          <p:cNvSpPr/>
          <p:nvPr/>
        </p:nvSpPr>
        <p:spPr>
          <a:xfrm>
            <a:off x="3008312" y="1097374"/>
            <a:ext cx="2801938" cy="48377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iCiel Brandon Text Bold" panose="020B0803020203060203" pitchFamily="34" charset="0"/>
                <a:cs typeface="Times New Roman" panose="02020603050405020304" pitchFamily="18" charset="0"/>
              </a:rPr>
              <a:t>Thống kê</a:t>
            </a:r>
            <a:endParaRPr lang="en-US" sz="5400">
              <a:solidFill>
                <a:schemeClr val="tx1"/>
              </a:solidFill>
              <a:latin typeface="iCiel Brandon Text Bold" panose="020B0803020203060203" pitchFamily="34" charset="0"/>
            </a:endParaRPr>
          </a:p>
        </p:txBody>
      </p:sp>
    </p:spTree>
    <p:extLst>
      <p:ext uri="{BB962C8B-B14F-4D97-AF65-F5344CB8AC3E}">
        <p14:creationId xmlns:p14="http://schemas.microsoft.com/office/powerpoint/2010/main" val="2071992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69F30-689D-3102-DF5C-C19263CEBB77}"/>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820CEA3-FF61-923E-5720-299E4F8DF846}"/>
              </a:ext>
            </a:extLst>
          </p:cNvPr>
          <p:cNvGraphicFramePr>
            <a:graphicFrameLocks noGrp="1"/>
          </p:cNvGraphicFramePr>
          <p:nvPr>
            <p:extLst>
              <p:ext uri="{D42A27DB-BD31-4B8C-83A1-F6EECF244321}">
                <p14:modId xmlns:p14="http://schemas.microsoft.com/office/powerpoint/2010/main" val="1034028864"/>
              </p:ext>
            </p:extLst>
          </p:nvPr>
        </p:nvGraphicFramePr>
        <p:xfrm>
          <a:off x="4340094" y="0"/>
          <a:ext cx="7223255" cy="6857998"/>
        </p:xfrm>
        <a:graphic>
          <a:graphicData uri="http://schemas.openxmlformats.org/drawingml/2006/table">
            <a:tbl>
              <a:tblPr firstRow="1" firstCol="1" bandRow="1">
                <a:tableStyleId>{5C22544A-7EE6-4342-B048-85BDC9FD1C3A}</a:tableStyleId>
              </a:tblPr>
              <a:tblGrid>
                <a:gridCol w="2030420">
                  <a:extLst>
                    <a:ext uri="{9D8B030D-6E8A-4147-A177-3AD203B41FA5}">
                      <a16:colId xmlns:a16="http://schemas.microsoft.com/office/drawing/2014/main" val="3773989675"/>
                    </a:ext>
                  </a:extLst>
                </a:gridCol>
                <a:gridCol w="1580809">
                  <a:extLst>
                    <a:ext uri="{9D8B030D-6E8A-4147-A177-3AD203B41FA5}">
                      <a16:colId xmlns:a16="http://schemas.microsoft.com/office/drawing/2014/main" val="1765611042"/>
                    </a:ext>
                  </a:extLst>
                </a:gridCol>
                <a:gridCol w="1805614">
                  <a:extLst>
                    <a:ext uri="{9D8B030D-6E8A-4147-A177-3AD203B41FA5}">
                      <a16:colId xmlns:a16="http://schemas.microsoft.com/office/drawing/2014/main" val="559787442"/>
                    </a:ext>
                  </a:extLst>
                </a:gridCol>
                <a:gridCol w="1806412">
                  <a:extLst>
                    <a:ext uri="{9D8B030D-6E8A-4147-A177-3AD203B41FA5}">
                      <a16:colId xmlns:a16="http://schemas.microsoft.com/office/drawing/2014/main" val="1553171570"/>
                    </a:ext>
                  </a:extLst>
                </a:gridCol>
              </a:tblGrid>
              <a:tr h="370664">
                <a:tc>
                  <a:txBody>
                    <a:bodyPr/>
                    <a:lstStyle/>
                    <a:p>
                      <a:pPr algn="ctr">
                        <a:lnSpc>
                          <a:spcPct val="120000"/>
                        </a:lnSpc>
                        <a:spcBef>
                          <a:spcPts val="600"/>
                        </a:spcBef>
                      </a:pPr>
                      <a:r>
                        <a:rPr lang="en-US" sz="1800" kern="100">
                          <a:effectLst/>
                        </a:rPr>
                        <a:t>Tiêu chí</a:t>
                      </a:r>
                      <a:endParaRPr lang="en-US" sz="18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800" kern="100">
                          <a:effectLst/>
                        </a:rPr>
                        <a:t>Xổ Vàng</a:t>
                      </a:r>
                      <a:endParaRPr lang="en-US" sz="18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800" kern="100">
                          <a:effectLst/>
                        </a:rPr>
                        <a:t>Minh Ngọc</a:t>
                      </a:r>
                      <a:endParaRPr lang="en-US" sz="18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800" kern="100">
                          <a:effectLst/>
                        </a:rPr>
                        <a:t>Xoso.com.vn</a:t>
                      </a:r>
                      <a:endParaRPr lang="en-US" sz="1800" b="1" kern="100">
                        <a:effectLst/>
                        <a:latin typeface="Times New Roman" panose="02020603050405020304" pitchFamily="18" charset="0"/>
                        <a:ea typeface="Aptos" panose="020B0004020202020204" pitchFamily="34" charset="0"/>
                      </a:endParaRPr>
                    </a:p>
                  </a:txBody>
                  <a:tcPr marL="65927" marR="65927" marT="0" marB="0"/>
                </a:tc>
                <a:extLst>
                  <a:ext uri="{0D108BD9-81ED-4DB2-BD59-A6C34878D82A}">
                    <a16:rowId xmlns:a16="http://schemas.microsoft.com/office/drawing/2014/main" val="3456957596"/>
                  </a:ext>
                </a:extLst>
              </a:tr>
              <a:tr h="684205">
                <a:tc>
                  <a:txBody>
                    <a:bodyPr/>
                    <a:lstStyle/>
                    <a:p>
                      <a:pPr>
                        <a:lnSpc>
                          <a:spcPct val="120000"/>
                        </a:lnSpc>
                        <a:spcBef>
                          <a:spcPts val="600"/>
                        </a:spcBef>
                      </a:pPr>
                      <a:r>
                        <a:rPr lang="en-US" sz="1600" kern="100">
                          <a:effectLst/>
                        </a:rPr>
                        <a:t>Giao diện hiện đại trực quan</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1527946174"/>
                  </a:ext>
                </a:extLst>
              </a:tr>
              <a:tr h="1038934">
                <a:tc>
                  <a:txBody>
                    <a:bodyPr/>
                    <a:lstStyle/>
                    <a:p>
                      <a:pPr>
                        <a:lnSpc>
                          <a:spcPct val="120000"/>
                        </a:lnSpc>
                        <a:spcBef>
                          <a:spcPts val="600"/>
                        </a:spcBef>
                      </a:pPr>
                      <a:r>
                        <a:rPr lang="en-US" sz="1600" kern="100">
                          <a:effectLst/>
                        </a:rPr>
                        <a:t>Thống kê tần suất theo (2 số cuối, đầu cuối,)</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2646234814"/>
                  </a:ext>
                </a:extLst>
              </a:tr>
              <a:tr h="1748390">
                <a:tc>
                  <a:txBody>
                    <a:bodyPr/>
                    <a:lstStyle/>
                    <a:p>
                      <a:pPr>
                        <a:lnSpc>
                          <a:spcPct val="120000"/>
                        </a:lnSpc>
                        <a:spcBef>
                          <a:spcPts val="600"/>
                        </a:spcBef>
                      </a:pPr>
                      <a:r>
                        <a:rPr lang="en-US" sz="1600" kern="100">
                          <a:effectLst/>
                        </a:rPr>
                        <a:t>Thống kê tần suất theo (3 số cuối, 3 số  cuối,vị trí giữa hay các vị trí khác,2 số đầu,hàng chục)</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643092192"/>
                  </a:ext>
                </a:extLst>
              </a:tr>
              <a:tr h="684205">
                <a:tc>
                  <a:txBody>
                    <a:bodyPr/>
                    <a:lstStyle/>
                    <a:p>
                      <a:pPr>
                        <a:lnSpc>
                          <a:spcPct val="120000"/>
                        </a:lnSpc>
                        <a:spcBef>
                          <a:spcPts val="600"/>
                        </a:spcBef>
                      </a:pPr>
                      <a:r>
                        <a:rPr lang="en-US" sz="1600" kern="100">
                          <a:effectLst/>
                        </a:rPr>
                        <a:t>Hiển thị các kết quả thống kê các giải</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3264988648"/>
                  </a:ext>
                </a:extLst>
              </a:tr>
              <a:tr h="329479">
                <a:tc>
                  <a:txBody>
                    <a:bodyPr/>
                    <a:lstStyle/>
                    <a:p>
                      <a:pPr>
                        <a:lnSpc>
                          <a:spcPct val="120000"/>
                        </a:lnSpc>
                        <a:spcBef>
                          <a:spcPts val="600"/>
                        </a:spcBef>
                      </a:pPr>
                      <a:r>
                        <a:rPr lang="en-US" sz="1600" kern="100">
                          <a:effectLst/>
                        </a:rPr>
                        <a:t>Tính năng quay thử</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1359787187"/>
                  </a:ext>
                </a:extLst>
              </a:tr>
              <a:tr h="329479">
                <a:tc>
                  <a:txBody>
                    <a:bodyPr/>
                    <a:lstStyle/>
                    <a:p>
                      <a:pPr>
                        <a:lnSpc>
                          <a:spcPct val="120000"/>
                        </a:lnSpc>
                        <a:spcBef>
                          <a:spcPts val="600"/>
                        </a:spcBef>
                      </a:pPr>
                      <a:r>
                        <a:rPr lang="en-US" sz="1600" kern="100">
                          <a:effectLst/>
                        </a:rPr>
                        <a:t>Tính năng rút vé</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1934515345"/>
                  </a:ext>
                </a:extLst>
              </a:tr>
              <a:tr h="329479">
                <a:tc>
                  <a:txBody>
                    <a:bodyPr/>
                    <a:lstStyle/>
                    <a:p>
                      <a:pPr>
                        <a:lnSpc>
                          <a:spcPct val="120000"/>
                        </a:lnSpc>
                        <a:spcBef>
                          <a:spcPts val="600"/>
                        </a:spcBef>
                      </a:pPr>
                      <a:r>
                        <a:rPr lang="en-US" sz="1600" kern="100">
                          <a:effectLst/>
                        </a:rPr>
                        <a:t>Lịch sử quay thử</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3047317482"/>
                  </a:ext>
                </a:extLst>
              </a:tr>
              <a:tr h="329479">
                <a:tc>
                  <a:txBody>
                    <a:bodyPr/>
                    <a:lstStyle/>
                    <a:p>
                      <a:pPr>
                        <a:lnSpc>
                          <a:spcPct val="120000"/>
                        </a:lnSpc>
                        <a:spcBef>
                          <a:spcPts val="600"/>
                        </a:spcBef>
                      </a:pPr>
                      <a:r>
                        <a:rPr lang="en-US" sz="1600" kern="100">
                          <a:effectLst/>
                        </a:rPr>
                        <a:t>Biểu đồ trực quan</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2236589603"/>
                  </a:ext>
                </a:extLst>
              </a:tr>
              <a:tr h="329479">
                <a:tc>
                  <a:txBody>
                    <a:bodyPr/>
                    <a:lstStyle/>
                    <a:p>
                      <a:pPr>
                        <a:lnSpc>
                          <a:spcPct val="120000"/>
                        </a:lnSpc>
                        <a:spcBef>
                          <a:spcPts val="600"/>
                        </a:spcBef>
                      </a:pPr>
                      <a:r>
                        <a:rPr lang="en-US" sz="1600" kern="100">
                          <a:effectLst/>
                        </a:rPr>
                        <a:t>Chức năng tin tức</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x</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tc>
                  <a:txBody>
                    <a:bodyPr/>
                    <a:lstStyle/>
                    <a:p>
                      <a:pPr algn="ctr">
                        <a:lnSpc>
                          <a:spcPct val="120000"/>
                        </a:lnSpc>
                        <a:spcBef>
                          <a:spcPts val="600"/>
                        </a:spcBef>
                      </a:pPr>
                      <a:r>
                        <a:rPr lang="en-US" sz="1600" kern="100">
                          <a:effectLst/>
                        </a:rPr>
                        <a:t>-</a:t>
                      </a:r>
                      <a:endParaRPr lang="en-US" sz="1600" b="1" kern="100">
                        <a:effectLst/>
                        <a:latin typeface="Times New Roman" panose="02020603050405020304" pitchFamily="18" charset="0"/>
                        <a:ea typeface="Aptos" panose="020B0004020202020204" pitchFamily="34" charset="0"/>
                      </a:endParaRPr>
                    </a:p>
                  </a:txBody>
                  <a:tcPr marL="65927" marR="65927" marT="0" marB="0" anchor="ctr"/>
                </a:tc>
                <a:extLst>
                  <a:ext uri="{0D108BD9-81ED-4DB2-BD59-A6C34878D82A}">
                    <a16:rowId xmlns:a16="http://schemas.microsoft.com/office/drawing/2014/main" val="1990512849"/>
                  </a:ext>
                </a:extLst>
              </a:tr>
              <a:tr h="684205">
                <a:tc>
                  <a:txBody>
                    <a:bodyPr/>
                    <a:lstStyle/>
                    <a:p>
                      <a:pPr>
                        <a:lnSpc>
                          <a:spcPct val="120000"/>
                        </a:lnSpc>
                        <a:spcBef>
                          <a:spcPts val="600"/>
                        </a:spcBef>
                      </a:pPr>
                      <a:r>
                        <a:rPr lang="en-US" sz="1600" kern="100">
                          <a:effectLst/>
                        </a:rPr>
                        <a:t>Quảng cáo trong website</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Không quảng cáo</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Có quảng cáo</a:t>
                      </a:r>
                      <a:endParaRPr lang="en-US" sz="1600" b="1" kern="100">
                        <a:effectLst/>
                        <a:latin typeface="Times New Roman" panose="02020603050405020304" pitchFamily="18" charset="0"/>
                        <a:ea typeface="Aptos" panose="020B0004020202020204" pitchFamily="34" charset="0"/>
                      </a:endParaRPr>
                    </a:p>
                  </a:txBody>
                  <a:tcPr marL="65927" marR="65927" marT="0" marB="0"/>
                </a:tc>
                <a:tc>
                  <a:txBody>
                    <a:bodyPr/>
                    <a:lstStyle/>
                    <a:p>
                      <a:pPr algn="ctr">
                        <a:lnSpc>
                          <a:spcPct val="120000"/>
                        </a:lnSpc>
                        <a:spcBef>
                          <a:spcPts val="600"/>
                        </a:spcBef>
                      </a:pPr>
                      <a:r>
                        <a:rPr lang="en-US" sz="1600" kern="100">
                          <a:effectLst/>
                        </a:rPr>
                        <a:t>Có quảng cáo</a:t>
                      </a:r>
                      <a:endParaRPr lang="en-US" sz="1600" b="1" kern="100">
                        <a:effectLst/>
                        <a:latin typeface="Times New Roman" panose="02020603050405020304" pitchFamily="18" charset="0"/>
                        <a:ea typeface="Aptos" panose="020B0004020202020204" pitchFamily="34" charset="0"/>
                      </a:endParaRPr>
                    </a:p>
                  </a:txBody>
                  <a:tcPr marL="65927" marR="65927" marT="0" marB="0"/>
                </a:tc>
                <a:extLst>
                  <a:ext uri="{0D108BD9-81ED-4DB2-BD59-A6C34878D82A}">
                    <a16:rowId xmlns:a16="http://schemas.microsoft.com/office/drawing/2014/main" val="321278530"/>
                  </a:ext>
                </a:extLst>
              </a:tr>
            </a:tbl>
          </a:graphicData>
        </a:graphic>
      </p:graphicFrame>
      <p:sp>
        <p:nvSpPr>
          <p:cNvPr id="11" name="TextBox 10">
            <a:extLst>
              <a:ext uri="{FF2B5EF4-FFF2-40B4-BE49-F238E27FC236}">
                <a16:creationId xmlns:a16="http://schemas.microsoft.com/office/drawing/2014/main" id="{F9EF3E6F-7EB9-5191-554C-80D094C2B069}"/>
              </a:ext>
            </a:extLst>
          </p:cNvPr>
          <p:cNvSpPr txBox="1"/>
          <p:nvPr/>
        </p:nvSpPr>
        <p:spPr>
          <a:xfrm>
            <a:off x="471488" y="211701"/>
            <a:ext cx="3662362" cy="1084784"/>
          </a:xfrm>
          <a:prstGeom prst="rect">
            <a:avLst/>
          </a:prstGeom>
          <a:noFill/>
        </p:spPr>
        <p:txBody>
          <a:bodyPr wrap="square">
            <a:spAutoFit/>
          </a:bodyPr>
          <a:lstStyle/>
          <a:p>
            <a:pPr marL="342900" lvl="0" indent="-342900">
              <a:lnSpc>
                <a:spcPct val="120000"/>
              </a:lnSpc>
              <a:spcBef>
                <a:spcPts val="600"/>
              </a:spcBef>
              <a:buFont typeface="Wingdings" panose="05000000000000000000" pitchFamily="2" charset="2"/>
              <a:buChar char=""/>
            </a:pPr>
            <a:r>
              <a:rPr lang="en-US" sz="2800" b="0" kern="100">
                <a:effectLst/>
                <a:latin typeface="iCiel Brandon Text Bold" panose="020B0803020203060203" pitchFamily="34" charset="0"/>
                <a:ea typeface="Aptos" panose="020B0004020202020204" pitchFamily="34" charset="0"/>
              </a:rPr>
              <a:t>So sánh các website phổ biến.</a:t>
            </a:r>
            <a:endParaRPr lang="en-US" sz="2800" b="1" kern="100">
              <a:effectLst/>
              <a:latin typeface="iCiel Brandon Text Bold" panose="020B0803020203060203" pitchFamily="34" charset="0"/>
              <a:ea typeface="Aptos" panose="020B0004020202020204" pitchFamily="34" charset="0"/>
            </a:endParaRPr>
          </a:p>
        </p:txBody>
      </p:sp>
    </p:spTree>
    <p:extLst>
      <p:ext uri="{BB962C8B-B14F-4D97-AF65-F5344CB8AC3E}">
        <p14:creationId xmlns:p14="http://schemas.microsoft.com/office/powerpoint/2010/main" val="62215049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0FDD2-E9CB-C8D4-CEA8-8D4057DF0C01}"/>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5A6E3A3-3075-43CE-C303-5773BA45E7CA}"/>
              </a:ext>
            </a:extLst>
          </p:cNvPr>
          <p:cNvSpPr txBox="1"/>
          <p:nvPr/>
        </p:nvSpPr>
        <p:spPr>
          <a:xfrm>
            <a:off x="700088" y="1751244"/>
            <a:ext cx="11072812" cy="2774862"/>
          </a:xfrm>
          <a:prstGeom prst="rect">
            <a:avLst/>
          </a:prstGeom>
          <a:noFill/>
        </p:spPr>
        <p:txBody>
          <a:bodyPr wrap="square">
            <a:spAutoFit/>
          </a:bodyPr>
          <a:lstStyle/>
          <a:p>
            <a:pPr marL="342900" lvl="0" indent="-342900">
              <a:lnSpc>
                <a:spcPct val="120000"/>
              </a:lnSpc>
              <a:spcBef>
                <a:spcPts val="600"/>
              </a:spcBef>
              <a:buFont typeface="Wingdings" panose="05000000000000000000" pitchFamily="2" charset="2"/>
              <a:buChar char=""/>
            </a:pPr>
            <a:r>
              <a:rPr lang="en-US" sz="3600" b="0" kern="100">
                <a:effectLst/>
                <a:latin typeface="iCiel Brandon Text Bold" panose="020B0803020203060203" pitchFamily="34" charset="0"/>
                <a:ea typeface="Aptos" panose="020B0004020202020204" pitchFamily="34" charset="0"/>
              </a:rPr>
              <a:t>Kết quả kiểm thử</a:t>
            </a:r>
            <a:endParaRPr lang="en-US" sz="3600" b="1" kern="100">
              <a:effectLst/>
              <a:latin typeface="iCiel Brandon Text Bold" panose="020B0803020203060203" pitchFamily="34" charset="0"/>
              <a:ea typeface="Aptos" panose="020B0004020202020204" pitchFamily="34" charset="0"/>
            </a:endParaRPr>
          </a:p>
          <a:p>
            <a:pPr>
              <a:lnSpc>
                <a:spcPct val="120000"/>
              </a:lnSpc>
              <a:spcBef>
                <a:spcPts val="600"/>
              </a:spcBef>
            </a:pPr>
            <a:r>
              <a:rPr lang="en-US" sz="3600" b="0" kern="100">
                <a:effectLst/>
                <a:latin typeface="iCiel Brandon Text Bold" panose="020B0803020203060203" pitchFamily="34" charset="0"/>
                <a:ea typeface="Aptos" panose="020B0004020202020204" pitchFamily="34" charset="0"/>
              </a:rPr>
              <a:t>Sau khi thực hiện các kiểm thử trên, kết quả cho thấy trang web hoạt động ổn định ,dữ liệu hiển thị chính xác và đã đáp ứng đầy đủ các yêu cầu đề ra.</a:t>
            </a:r>
            <a:endParaRPr lang="en-US" sz="3600" b="1" kern="100">
              <a:effectLst/>
              <a:latin typeface="iCiel Brandon Text Bold" panose="020B0803020203060203" pitchFamily="34" charset="0"/>
              <a:ea typeface="Aptos" panose="020B0004020202020204" pitchFamily="34" charset="0"/>
            </a:endParaRPr>
          </a:p>
        </p:txBody>
      </p:sp>
    </p:spTree>
    <p:extLst>
      <p:ext uri="{BB962C8B-B14F-4D97-AF65-F5344CB8AC3E}">
        <p14:creationId xmlns:p14="http://schemas.microsoft.com/office/powerpoint/2010/main" val="697159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6B68-A9C7-3D0D-63B5-DA684C0F4E7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56BEBF6-6444-BB75-CCBC-E9556C4CC106}"/>
              </a:ext>
            </a:extLst>
          </p:cNvPr>
          <p:cNvGrpSpPr/>
          <p:nvPr/>
        </p:nvGrpSpPr>
        <p:grpSpPr>
          <a:xfrm>
            <a:off x="0" y="0"/>
            <a:ext cx="2529924" cy="6858000"/>
            <a:chOff x="9668928" y="0"/>
            <a:chExt cx="2523072" cy="6858000"/>
          </a:xfrm>
        </p:grpSpPr>
        <p:sp>
          <p:nvSpPr>
            <p:cNvPr id="3" name="Rectangle 2">
              <a:extLst>
                <a:ext uri="{FF2B5EF4-FFF2-40B4-BE49-F238E27FC236}">
                  <a16:creationId xmlns:a16="http://schemas.microsoft.com/office/drawing/2014/main" id="{105E9C3F-E3C0-4B70-31D0-31EDC42A3344}"/>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4" name="Picture 16" descr="Exam ">
              <a:extLst>
                <a:ext uri="{FF2B5EF4-FFF2-40B4-BE49-F238E27FC236}">
                  <a16:creationId xmlns:a16="http://schemas.microsoft.com/office/drawing/2014/main" id="{71F443D9-8D8C-A032-7902-B3557B0DA9C8}"/>
                </a:ext>
              </a:extLst>
            </p:cNvPr>
            <p:cNvPicPr>
              <a:picLocks noChangeAspect="1" noChangeArrowheads="1"/>
            </p:cNvPicPr>
            <p:nvPr/>
          </p:nvPicPr>
          <p:blipFill>
            <a:blip r:embed="rId2">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83EDD3-AE80-0C7B-7D46-BA9191F34BA0}"/>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6" name="TextBox 5">
              <a:extLst>
                <a:ext uri="{FF2B5EF4-FFF2-40B4-BE49-F238E27FC236}">
                  <a16:creationId xmlns:a16="http://schemas.microsoft.com/office/drawing/2014/main" id="{8932CE9F-894E-78F7-D8B8-858752AA8E34}"/>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7" name="Rectangle: Rounded Corners 6">
            <a:extLst>
              <a:ext uri="{FF2B5EF4-FFF2-40B4-BE49-F238E27FC236}">
                <a16:creationId xmlns:a16="http://schemas.microsoft.com/office/drawing/2014/main" id="{ECB170DB-59D7-FD33-ADF1-F762BD6B2DC3}"/>
              </a:ext>
            </a:extLst>
          </p:cNvPr>
          <p:cNvSpPr/>
          <p:nvPr/>
        </p:nvSpPr>
        <p:spPr>
          <a:xfrm>
            <a:off x="2841718" y="1194168"/>
            <a:ext cx="8690031" cy="1767325"/>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8" name="TextBox 7">
            <a:extLst>
              <a:ext uri="{FF2B5EF4-FFF2-40B4-BE49-F238E27FC236}">
                <a16:creationId xmlns:a16="http://schemas.microsoft.com/office/drawing/2014/main" id="{E19BC515-33BA-0799-6512-4CFB82A30F96}"/>
              </a:ext>
            </a:extLst>
          </p:cNvPr>
          <p:cNvSpPr txBox="1"/>
          <p:nvPr/>
        </p:nvSpPr>
        <p:spPr>
          <a:xfrm>
            <a:off x="3754190" y="1391833"/>
            <a:ext cx="7905516" cy="1569660"/>
          </a:xfrm>
          <a:prstGeom prst="rect">
            <a:avLst/>
          </a:prstGeom>
          <a:noFill/>
        </p:spPr>
        <p:txBody>
          <a:bodyPr wrap="square" rtlCol="0">
            <a:spAutoFit/>
          </a:bodyPr>
          <a:lstStyle/>
          <a:p>
            <a:r>
              <a:rPr lang="en-US" sz="3200" kern="0">
                <a:solidFill>
                  <a:srgbClr val="002060"/>
                </a:solidFill>
                <a:effectLst/>
                <a:latin typeface="iCiel Brandon Text Bold" panose="020B0803020203060203" pitchFamily="34" charset="0"/>
                <a:ea typeface="Times New Roman" panose="02020603050405020304" pitchFamily="18" charset="0"/>
              </a:rPr>
              <a:t>Thiết kế ứng dụng web</a:t>
            </a:r>
            <a:r>
              <a:rPr lang="en-US" sz="3200" kern="0">
                <a:solidFill>
                  <a:schemeClr val="bg1"/>
                </a:solidFill>
                <a:latin typeface="iCiel Brandon Text Bold" panose="020B0803020203060203" pitchFamily="34" charset="0"/>
                <a:ea typeface="Times New Roman" panose="02020603050405020304" pitchFamily="18" charset="0"/>
              </a:rPr>
              <a:t> </a:t>
            </a:r>
            <a:r>
              <a:rPr lang="en-US" sz="3200" kern="0">
                <a:solidFill>
                  <a:srgbClr val="002060"/>
                </a:solidFill>
                <a:latin typeface="iCiel Brandon Text Bold" panose="020B0803020203060203" pitchFamily="34" charset="0"/>
                <a:ea typeface="Times New Roman" panose="02020603050405020304" pitchFamily="18" charset="0"/>
              </a:rPr>
              <a:t>hoạt động ổn định</a:t>
            </a:r>
            <a:r>
              <a:rPr lang="en-US" sz="3200">
                <a:solidFill>
                  <a:srgbClr val="002060"/>
                </a:solidFill>
                <a:latin typeface="iCiel Brandon Text Bold" panose="020B0803020203060203" pitchFamily="34" charset="0"/>
              </a:rPr>
              <a:t>,</a:t>
            </a:r>
          </a:p>
          <a:p>
            <a:r>
              <a:rPr lang="en-US" sz="3200" kern="0">
                <a:solidFill>
                  <a:srgbClr val="002060"/>
                </a:solidFill>
                <a:latin typeface="iCiel Brandon Text Bold" panose="020B0803020203060203" pitchFamily="34" charset="0"/>
                <a:ea typeface="Times New Roman" panose="02020603050405020304" pitchFamily="18" charset="0"/>
              </a:rPr>
              <a:t>Tự động thu thập duy trì độ chính xác dữ liệu</a:t>
            </a:r>
          </a:p>
        </p:txBody>
      </p:sp>
      <p:pic>
        <p:nvPicPr>
          <p:cNvPr id="9" name="Picture 4" descr="Check mark ">
            <a:extLst>
              <a:ext uri="{FF2B5EF4-FFF2-40B4-BE49-F238E27FC236}">
                <a16:creationId xmlns:a16="http://schemas.microsoft.com/office/drawing/2014/main" id="{2CDC57B2-DFB7-665C-7B5F-595C148163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8313" y="1391833"/>
            <a:ext cx="471325" cy="471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357B5A4D-5E5F-D04D-FAB9-326B57EFE9C0}"/>
              </a:ext>
            </a:extLst>
          </p:cNvPr>
          <p:cNvSpPr/>
          <p:nvPr/>
        </p:nvSpPr>
        <p:spPr>
          <a:xfrm>
            <a:off x="3860645" y="3119027"/>
            <a:ext cx="7805325" cy="998119"/>
          </a:xfrm>
          <a:prstGeom prst="roundRect">
            <a:avLst>
              <a:gd name="adj" fmla="val 1283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kern="0">
                <a:solidFill>
                  <a:srgbClr val="002060"/>
                </a:solidFill>
                <a:latin typeface="iCiel Brandon Text Bold" panose="020B0803020203060203" pitchFamily="34" charset="0"/>
                <a:ea typeface="Times New Roman" panose="02020603050405020304" pitchFamily="18" charset="0"/>
              </a:rPr>
              <a:t>Giao diện với thiết kế đơn giản thân thiện</a:t>
            </a:r>
            <a:endParaRPr lang="en-US" sz="3200">
              <a:solidFill>
                <a:sysClr val="windowText" lastClr="000000"/>
              </a:solidFill>
              <a:latin typeface="iCiel Brandon Text Bold" panose="020B0803020203060203" pitchFamily="34" charset="0"/>
            </a:endParaRPr>
          </a:p>
        </p:txBody>
      </p:sp>
      <p:pic>
        <p:nvPicPr>
          <p:cNvPr id="11" name="Picture 4" descr="Ux ">
            <a:extLst>
              <a:ext uri="{FF2B5EF4-FFF2-40B4-BE49-F238E27FC236}">
                <a16:creationId xmlns:a16="http://schemas.microsoft.com/office/drawing/2014/main" id="{05E57764-7418-A6E9-E995-31631CC64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650" y="3267671"/>
            <a:ext cx="628167" cy="6281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BE51893-5617-A0B2-7ECA-9E9682B1D6E8}"/>
              </a:ext>
            </a:extLst>
          </p:cNvPr>
          <p:cNvSpPr txBox="1"/>
          <p:nvPr/>
        </p:nvSpPr>
        <p:spPr>
          <a:xfrm>
            <a:off x="5225756" y="4893391"/>
            <a:ext cx="3159839" cy="584775"/>
          </a:xfrm>
          <a:prstGeom prst="rect">
            <a:avLst/>
          </a:prstGeom>
          <a:noFill/>
        </p:spPr>
        <p:txBody>
          <a:bodyPr wrap="square" rtlCol="0">
            <a:spAutoFit/>
          </a:bodyPr>
          <a:lstStyle/>
          <a:p>
            <a:pPr algn="ct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14" name="Rectangle: Rounded Corners 13">
            <a:extLst>
              <a:ext uri="{FF2B5EF4-FFF2-40B4-BE49-F238E27FC236}">
                <a16:creationId xmlns:a16="http://schemas.microsoft.com/office/drawing/2014/main" id="{EC729FE6-A2F7-8740-BF2F-257613CFE74B}"/>
              </a:ext>
            </a:extLst>
          </p:cNvPr>
          <p:cNvSpPr/>
          <p:nvPr/>
        </p:nvSpPr>
        <p:spPr>
          <a:xfrm>
            <a:off x="3860645" y="4406281"/>
            <a:ext cx="7827458" cy="1448780"/>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kern="0">
                <a:solidFill>
                  <a:srgbClr val="002060"/>
                </a:solidFill>
                <a:latin typeface="iCiel Brandon Text Bold" panose="020B0803020203060203" pitchFamily="34" charset="0"/>
                <a:ea typeface="Times New Roman" panose="02020603050405020304" pitchFamily="18" charset="0"/>
              </a:rPr>
              <a:t>Cung cấp các tính năng cơ bản của xổ số:</a:t>
            </a:r>
          </a:p>
          <a:p>
            <a:r>
              <a:rPr lang="en-US" sz="3200" kern="0">
                <a:solidFill>
                  <a:srgbClr val="002060"/>
                </a:solidFill>
                <a:latin typeface="iCiel Brandon Text Bold" panose="020B0803020203060203" pitchFamily="34" charset="0"/>
                <a:ea typeface="Times New Roman" panose="02020603050405020304" pitchFamily="18" charset="0"/>
              </a:rPr>
              <a:t>Thống kê , dự đoán, tin tức, xuất kết quả ra PDF</a:t>
            </a:r>
            <a:endParaRPr lang="en-US" sz="3200">
              <a:solidFill>
                <a:schemeClr val="bg1"/>
              </a:solidFill>
              <a:latin typeface="iCiel Brandon Text Bold" panose="020B0803020203060203" pitchFamily="34" charset="0"/>
            </a:endParaRPr>
          </a:p>
        </p:txBody>
      </p:sp>
      <p:pic>
        <p:nvPicPr>
          <p:cNvPr id="15" name="Picture 8" descr="Bar chart ">
            <a:extLst>
              <a:ext uri="{FF2B5EF4-FFF2-40B4-BE49-F238E27FC236}">
                <a16:creationId xmlns:a16="http://schemas.microsoft.com/office/drawing/2014/main" id="{A31C0C68-CBB0-1260-48BD-923BC1397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92830">
            <a:off x="2961778" y="4443102"/>
            <a:ext cx="650653" cy="6506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Number ">
            <a:extLst>
              <a:ext uri="{FF2B5EF4-FFF2-40B4-BE49-F238E27FC236}">
                <a16:creationId xmlns:a16="http://schemas.microsoft.com/office/drawing/2014/main" id="{46C84EEE-CCE0-0573-E579-D88264C847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15727">
            <a:off x="2704371" y="4780072"/>
            <a:ext cx="811412" cy="8114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F374C2-25AD-0DAA-67F2-6540F7BCC8CE}"/>
              </a:ext>
            </a:extLst>
          </p:cNvPr>
          <p:cNvSpPr/>
          <p:nvPr/>
        </p:nvSpPr>
        <p:spPr>
          <a:xfrm>
            <a:off x="3284070" y="-148358"/>
            <a:ext cx="7805325" cy="998119"/>
          </a:xfrm>
          <a:prstGeom prst="roundRect">
            <a:avLst>
              <a:gd name="adj" fmla="val 1283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kern="0">
                <a:solidFill>
                  <a:srgbClr val="002060"/>
                </a:solidFill>
                <a:latin typeface="iCiel Brandon Text Bold" panose="020B0803020203060203" pitchFamily="34" charset="0"/>
                <a:ea typeface="Times New Roman" panose="02020603050405020304" pitchFamily="18" charset="0"/>
              </a:rPr>
              <a:t>Kết quả đạt được</a:t>
            </a:r>
            <a:endParaRPr lang="en-US" sz="3200">
              <a:solidFill>
                <a:sysClr val="windowText" lastClr="000000"/>
              </a:solidFill>
              <a:latin typeface="iCiel Brandon Text Bold" panose="020B0803020203060203" pitchFamily="34" charset="0"/>
            </a:endParaRPr>
          </a:p>
        </p:txBody>
      </p:sp>
    </p:spTree>
    <p:extLst>
      <p:ext uri="{BB962C8B-B14F-4D97-AF65-F5344CB8AC3E}">
        <p14:creationId xmlns:p14="http://schemas.microsoft.com/office/powerpoint/2010/main" val="179401377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ppt_x"/>
                                          </p:val>
                                        </p:tav>
                                        <p:tav tm="100000">
                                          <p:val>
                                            <p:strVal val="#ppt_x"/>
                                          </p:val>
                                        </p:tav>
                                      </p:tavLst>
                                    </p:anim>
                                    <p:anim calcmode="lin" valueType="num">
                                      <p:cBhvr additive="base">
                                        <p:cTn id="12" dur="2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ppt_x"/>
                                          </p:val>
                                        </p:tav>
                                        <p:tav tm="100000">
                                          <p:val>
                                            <p:strVal val="#ppt_x"/>
                                          </p:val>
                                        </p:tav>
                                      </p:tavLst>
                                    </p:anim>
                                    <p:anim calcmode="lin" valueType="num">
                                      <p:cBhvr additive="base">
                                        <p:cTn id="16" dur="25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450" decel="100000" fill="hold"/>
                                        <p:tgtEl>
                                          <p:spTgt spid="10"/>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450" decel="100000" fill="hold"/>
                                        <p:tgtEl>
                                          <p:spTgt spid="11"/>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450" decel="100000" fill="hold"/>
                                        <p:tgtEl>
                                          <p:spTgt spid="12"/>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strVal val="#ppt_w*0.70"/>
                                          </p:val>
                                        </p:tav>
                                        <p:tav tm="100000">
                                          <p:val>
                                            <p:strVal val="#ppt_w"/>
                                          </p:val>
                                        </p:tav>
                                      </p:tavLst>
                                    </p:anim>
                                    <p:anim calcmode="lin" valueType="num">
                                      <p:cBhvr>
                                        <p:cTn id="42" dur="500" fill="hold"/>
                                        <p:tgtEl>
                                          <p:spTgt spid="14"/>
                                        </p:tgtEl>
                                        <p:attrNameLst>
                                          <p:attrName>ppt_h</p:attrName>
                                        </p:attrNameLst>
                                      </p:cBhvr>
                                      <p:tavLst>
                                        <p:tav tm="0">
                                          <p:val>
                                            <p:strVal val="#ppt_h"/>
                                          </p:val>
                                        </p:tav>
                                        <p:tav tm="100000">
                                          <p:val>
                                            <p:strVal val="#ppt_h"/>
                                          </p:val>
                                        </p:tav>
                                      </p:tavLst>
                                    </p:anim>
                                    <p:animEffect transition="in" filter="fade">
                                      <p:cBhvr>
                                        <p:cTn id="43" dur="500"/>
                                        <p:tgtEl>
                                          <p:spTgt spid="14"/>
                                        </p:tgtEl>
                                      </p:cBhvr>
                                    </p:animEffect>
                                  </p:childTnLst>
                                </p:cTn>
                              </p:par>
                              <p:par>
                                <p:cTn id="44" presetID="55"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strVal val="#ppt_w*0.70"/>
                                          </p:val>
                                        </p:tav>
                                        <p:tav tm="100000">
                                          <p:val>
                                            <p:strVal val="#ppt_w"/>
                                          </p:val>
                                        </p:tav>
                                      </p:tavLst>
                                    </p:anim>
                                    <p:anim calcmode="lin" valueType="num">
                                      <p:cBhvr>
                                        <p:cTn id="47" dur="500" fill="hold"/>
                                        <p:tgtEl>
                                          <p:spTgt spid="16"/>
                                        </p:tgtEl>
                                        <p:attrNameLst>
                                          <p:attrName>ppt_h</p:attrName>
                                        </p:attrNameLst>
                                      </p:cBhvr>
                                      <p:tavLst>
                                        <p:tav tm="0">
                                          <p:val>
                                            <p:strVal val="#ppt_h"/>
                                          </p:val>
                                        </p:tav>
                                        <p:tav tm="100000">
                                          <p:val>
                                            <p:strVal val="#ppt_h"/>
                                          </p:val>
                                        </p:tav>
                                      </p:tavLst>
                                    </p:anim>
                                    <p:animEffect transition="in" filter="fade">
                                      <p:cBhvr>
                                        <p:cTn id="48" dur="500"/>
                                        <p:tgtEl>
                                          <p:spTgt spid="16"/>
                                        </p:tgtEl>
                                      </p:cBhvr>
                                    </p:animEffect>
                                  </p:childTnLst>
                                </p:cTn>
                              </p:par>
                              <p:par>
                                <p:cTn id="49" presetID="55"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strVal val="#ppt_w*0.70"/>
                                          </p:val>
                                        </p:tav>
                                        <p:tav tm="100000">
                                          <p:val>
                                            <p:strVal val="#ppt_w"/>
                                          </p:val>
                                        </p:tav>
                                      </p:tavLst>
                                    </p:anim>
                                    <p:anim calcmode="lin" valueType="num">
                                      <p:cBhvr>
                                        <p:cTn id="52" dur="500" fill="hold"/>
                                        <p:tgtEl>
                                          <p:spTgt spid="15"/>
                                        </p:tgtEl>
                                        <p:attrNameLst>
                                          <p:attrName>ppt_h</p:attrName>
                                        </p:attrNameLst>
                                      </p:cBhvr>
                                      <p:tavLst>
                                        <p:tav tm="0">
                                          <p:val>
                                            <p:strVal val="#ppt_h"/>
                                          </p:val>
                                        </p:tav>
                                        <p:tav tm="100000">
                                          <p:val>
                                            <p:strVal val="#ppt_h"/>
                                          </p:val>
                                        </p:tav>
                                      </p:tavLst>
                                    </p:anim>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2" grpId="0"/>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A130F-4F36-E056-C84C-3F91537C501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E1C873C-E4AA-B8CD-F80B-647F34CB5202}"/>
              </a:ext>
            </a:extLst>
          </p:cNvPr>
          <p:cNvGrpSpPr/>
          <p:nvPr/>
        </p:nvGrpSpPr>
        <p:grpSpPr>
          <a:xfrm>
            <a:off x="0" y="0"/>
            <a:ext cx="2529924" cy="6858000"/>
            <a:chOff x="9668928" y="0"/>
            <a:chExt cx="2523072" cy="6858000"/>
          </a:xfrm>
        </p:grpSpPr>
        <p:sp>
          <p:nvSpPr>
            <p:cNvPr id="3" name="Rectangle 2">
              <a:extLst>
                <a:ext uri="{FF2B5EF4-FFF2-40B4-BE49-F238E27FC236}">
                  <a16:creationId xmlns:a16="http://schemas.microsoft.com/office/drawing/2014/main" id="{508CCB1C-BF05-D4F0-E284-662A7F01F206}"/>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4" name="Picture 16" descr="Exam ">
              <a:extLst>
                <a:ext uri="{FF2B5EF4-FFF2-40B4-BE49-F238E27FC236}">
                  <a16:creationId xmlns:a16="http://schemas.microsoft.com/office/drawing/2014/main" id="{38B1D550-360D-E1EB-A8A9-C03658C67E09}"/>
                </a:ext>
              </a:extLst>
            </p:cNvPr>
            <p:cNvPicPr>
              <a:picLocks noChangeAspect="1" noChangeArrowheads="1"/>
            </p:cNvPicPr>
            <p:nvPr/>
          </p:nvPicPr>
          <p:blipFill>
            <a:blip r:embed="rId2">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BDB5BB-B3BE-1A11-E7DD-B892E93B208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6" name="TextBox 5">
              <a:extLst>
                <a:ext uri="{FF2B5EF4-FFF2-40B4-BE49-F238E27FC236}">
                  <a16:creationId xmlns:a16="http://schemas.microsoft.com/office/drawing/2014/main" id="{3E470668-D8BB-3E2B-557E-6F60707F82EF}"/>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7" name="Rectangle: Rounded Corners 6">
            <a:extLst>
              <a:ext uri="{FF2B5EF4-FFF2-40B4-BE49-F238E27FC236}">
                <a16:creationId xmlns:a16="http://schemas.microsoft.com/office/drawing/2014/main" id="{44A1B423-CE8C-D1F6-A645-320D1A1E1830}"/>
              </a:ext>
            </a:extLst>
          </p:cNvPr>
          <p:cNvSpPr/>
          <p:nvPr/>
        </p:nvSpPr>
        <p:spPr>
          <a:xfrm>
            <a:off x="2841718" y="1194168"/>
            <a:ext cx="8690031" cy="1924859"/>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8" name="TextBox 7">
            <a:extLst>
              <a:ext uri="{FF2B5EF4-FFF2-40B4-BE49-F238E27FC236}">
                <a16:creationId xmlns:a16="http://schemas.microsoft.com/office/drawing/2014/main" id="{BDB2E1F4-2AFF-70DA-C9E8-FBBF531B6381}"/>
              </a:ext>
            </a:extLst>
          </p:cNvPr>
          <p:cNvSpPr txBox="1"/>
          <p:nvPr/>
        </p:nvSpPr>
        <p:spPr>
          <a:xfrm>
            <a:off x="3323218" y="1534114"/>
            <a:ext cx="7905516" cy="1569660"/>
          </a:xfrm>
          <a:prstGeom prst="rect">
            <a:avLst/>
          </a:prstGeom>
          <a:noFill/>
        </p:spPr>
        <p:txBody>
          <a:bodyPr wrap="square" rtlCol="0">
            <a:spAutoFit/>
          </a:bodyPr>
          <a:lstStyle/>
          <a:p>
            <a:r>
              <a:rPr lang="en-US" sz="3200" kern="0">
                <a:solidFill>
                  <a:srgbClr val="002060"/>
                </a:solidFill>
                <a:latin typeface="iCiel Brandon Text Bold" panose="020B0803020203060203" pitchFamily="34" charset="0"/>
                <a:ea typeface="Times New Roman" panose="02020603050405020304" pitchFamily="18" charset="0"/>
              </a:rPr>
              <a:t>Giao diện hiển thị thống kê chưa tối ưu với số lượng hiển thị khá nhiều,các phân tích thống kê còn ít.</a:t>
            </a:r>
          </a:p>
        </p:txBody>
      </p:sp>
      <p:sp>
        <p:nvSpPr>
          <p:cNvPr id="12" name="TextBox 11">
            <a:extLst>
              <a:ext uri="{FF2B5EF4-FFF2-40B4-BE49-F238E27FC236}">
                <a16:creationId xmlns:a16="http://schemas.microsoft.com/office/drawing/2014/main" id="{1A87A013-B427-89CE-430B-74FB8F94EF45}"/>
              </a:ext>
            </a:extLst>
          </p:cNvPr>
          <p:cNvSpPr txBox="1"/>
          <p:nvPr/>
        </p:nvSpPr>
        <p:spPr>
          <a:xfrm>
            <a:off x="5225756" y="4893391"/>
            <a:ext cx="3159839" cy="584775"/>
          </a:xfrm>
          <a:prstGeom prst="rect">
            <a:avLst/>
          </a:prstGeom>
          <a:noFill/>
        </p:spPr>
        <p:txBody>
          <a:bodyPr wrap="square" rtlCol="0">
            <a:spAutoFit/>
          </a:bodyPr>
          <a:lstStyle/>
          <a:p>
            <a:pPr algn="ct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14" name="Rectangle: Rounded Corners 13">
            <a:extLst>
              <a:ext uri="{FF2B5EF4-FFF2-40B4-BE49-F238E27FC236}">
                <a16:creationId xmlns:a16="http://schemas.microsoft.com/office/drawing/2014/main" id="{443743C3-349C-B347-0F85-74A06813D69B}"/>
              </a:ext>
            </a:extLst>
          </p:cNvPr>
          <p:cNvSpPr/>
          <p:nvPr/>
        </p:nvSpPr>
        <p:spPr>
          <a:xfrm>
            <a:off x="2774605" y="3429358"/>
            <a:ext cx="8824253" cy="2234474"/>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3200" kern="0">
                <a:solidFill>
                  <a:srgbClr val="002060"/>
                </a:solidFill>
                <a:latin typeface="iCiel Brandon Text Bold" panose="020B0803020203060203" pitchFamily="34" charset="0"/>
                <a:ea typeface="Times New Roman" panose="02020603050405020304" pitchFamily="18" charset="0"/>
              </a:rPr>
              <a:t>Trang dự đoán hiện vẫn chưa được tối ưu hóa về giao diện và chức năng phân tích, chưa đáp ứng được kỳ vọng của người dùng trong việc đưa ra các gợi ý hoặc dự đoán có cơ sở. </a:t>
            </a:r>
            <a:endParaRPr lang="en-US" sz="3200">
              <a:solidFill>
                <a:schemeClr val="bg1"/>
              </a:solidFill>
              <a:latin typeface="iCiel Brandon Text Bold" panose="020B0803020203060203" pitchFamily="34" charset="0"/>
            </a:endParaRPr>
          </a:p>
        </p:txBody>
      </p:sp>
      <p:sp>
        <p:nvSpPr>
          <p:cNvPr id="18" name="Rectangle: Rounded Corners 17">
            <a:extLst>
              <a:ext uri="{FF2B5EF4-FFF2-40B4-BE49-F238E27FC236}">
                <a16:creationId xmlns:a16="http://schemas.microsoft.com/office/drawing/2014/main" id="{530EDBE0-3DA7-B56B-1BA2-B34770095D8D}"/>
              </a:ext>
            </a:extLst>
          </p:cNvPr>
          <p:cNvSpPr/>
          <p:nvPr/>
        </p:nvSpPr>
        <p:spPr>
          <a:xfrm>
            <a:off x="3284070" y="-148358"/>
            <a:ext cx="7805325" cy="998119"/>
          </a:xfrm>
          <a:prstGeom prst="roundRect">
            <a:avLst>
              <a:gd name="adj" fmla="val 1283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Hạn chế</a:t>
            </a:r>
          </a:p>
        </p:txBody>
      </p:sp>
    </p:spTree>
    <p:extLst>
      <p:ext uri="{BB962C8B-B14F-4D97-AF65-F5344CB8AC3E}">
        <p14:creationId xmlns:p14="http://schemas.microsoft.com/office/powerpoint/2010/main" val="37471654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ppt_x"/>
                                          </p:val>
                                        </p:tav>
                                        <p:tav tm="100000">
                                          <p:val>
                                            <p:strVal val="#ppt_x"/>
                                          </p:val>
                                        </p:tav>
                                      </p:tavLst>
                                    </p:anim>
                                    <p:anim calcmode="lin" valueType="num">
                                      <p:cBhvr additive="base">
                                        <p:cTn id="12" dur="250" fill="hold"/>
                                        <p:tgtEl>
                                          <p:spTgt spid="7"/>
                                        </p:tgtEl>
                                        <p:attrNameLst>
                                          <p:attrName>ppt_y</p:attrName>
                                        </p:attrNameLst>
                                      </p:cBhvr>
                                      <p:tavLst>
                                        <p:tav tm="0">
                                          <p:val>
                                            <p:strVal val="0-#ppt_h/2"/>
                                          </p:val>
                                        </p:tav>
                                        <p:tav tm="100000">
                                          <p:val>
                                            <p:strVal val="#ppt_y"/>
                                          </p:val>
                                        </p:tav>
                                      </p:tavLst>
                                    </p:anim>
                                  </p:childTnLst>
                                </p:cTn>
                              </p:par>
                              <p:par>
                                <p:cTn id="13" presetID="37"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450" decel="100000" fill="hold"/>
                                        <p:tgtEl>
                                          <p:spTgt spid="12"/>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0.70"/>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F1452-AD7F-AE51-DB1E-452C86F4A8A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B66F26E-E88F-A7FA-4480-90023741CC4E}"/>
              </a:ext>
            </a:extLst>
          </p:cNvPr>
          <p:cNvGrpSpPr/>
          <p:nvPr/>
        </p:nvGrpSpPr>
        <p:grpSpPr>
          <a:xfrm>
            <a:off x="0" y="0"/>
            <a:ext cx="2529924" cy="6858000"/>
            <a:chOff x="9668928" y="0"/>
            <a:chExt cx="2523072" cy="6858000"/>
          </a:xfrm>
        </p:grpSpPr>
        <p:sp>
          <p:nvSpPr>
            <p:cNvPr id="3" name="Rectangle 2">
              <a:extLst>
                <a:ext uri="{FF2B5EF4-FFF2-40B4-BE49-F238E27FC236}">
                  <a16:creationId xmlns:a16="http://schemas.microsoft.com/office/drawing/2014/main" id="{5BB1BC2D-AE53-293A-24C3-E6E0E706B0C7}"/>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4" name="Picture 16" descr="Exam ">
              <a:extLst>
                <a:ext uri="{FF2B5EF4-FFF2-40B4-BE49-F238E27FC236}">
                  <a16:creationId xmlns:a16="http://schemas.microsoft.com/office/drawing/2014/main" id="{1950CF4C-F202-4772-EE79-16856777E5FD}"/>
                </a:ext>
              </a:extLst>
            </p:cNvPr>
            <p:cNvPicPr>
              <a:picLocks noChangeAspect="1" noChangeArrowheads="1"/>
            </p:cNvPicPr>
            <p:nvPr/>
          </p:nvPicPr>
          <p:blipFill>
            <a:blip r:embed="rId2">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D6FF88-9325-09D5-2BC5-B63094A6A560}"/>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6" name="TextBox 5">
              <a:extLst>
                <a:ext uri="{FF2B5EF4-FFF2-40B4-BE49-F238E27FC236}">
                  <a16:creationId xmlns:a16="http://schemas.microsoft.com/office/drawing/2014/main" id="{B40C0787-868C-AF46-2738-BCE0F5E84712}"/>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7" name="Rectangle: Rounded Corners 6">
            <a:extLst>
              <a:ext uri="{FF2B5EF4-FFF2-40B4-BE49-F238E27FC236}">
                <a16:creationId xmlns:a16="http://schemas.microsoft.com/office/drawing/2014/main" id="{AB8A6B63-04E0-BB03-B9C0-0001BBE24E44}"/>
              </a:ext>
            </a:extLst>
          </p:cNvPr>
          <p:cNvSpPr/>
          <p:nvPr/>
        </p:nvSpPr>
        <p:spPr>
          <a:xfrm>
            <a:off x="2841716" y="972224"/>
            <a:ext cx="8690031" cy="1767325"/>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ysClr val="windowText" lastClr="000000"/>
                </a:solidFill>
                <a:latin typeface="iCiel Brandon Text Bold" panose="020B0803020203060203" pitchFamily="34" charset="0"/>
              </a:rPr>
              <a:t>Áp dụng các loại hình thống kê khác, bổ sung tính năng lọc để giảm đi cách hiển thị giúp nâng cao trải nghiệm hơn</a:t>
            </a:r>
          </a:p>
        </p:txBody>
      </p:sp>
      <p:sp>
        <p:nvSpPr>
          <p:cNvPr id="12" name="TextBox 11">
            <a:extLst>
              <a:ext uri="{FF2B5EF4-FFF2-40B4-BE49-F238E27FC236}">
                <a16:creationId xmlns:a16="http://schemas.microsoft.com/office/drawing/2014/main" id="{CA6CE037-0BA0-F96F-5814-D95BAC6EAAB8}"/>
              </a:ext>
            </a:extLst>
          </p:cNvPr>
          <p:cNvSpPr txBox="1"/>
          <p:nvPr/>
        </p:nvSpPr>
        <p:spPr>
          <a:xfrm>
            <a:off x="5225756" y="4893391"/>
            <a:ext cx="3159839" cy="584775"/>
          </a:xfrm>
          <a:prstGeom prst="rect">
            <a:avLst/>
          </a:prstGeom>
          <a:noFill/>
        </p:spPr>
        <p:txBody>
          <a:bodyPr wrap="square" rtlCol="0">
            <a:spAutoFit/>
          </a:bodyPr>
          <a:lstStyle/>
          <a:p>
            <a:pPr algn="ct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18" name="Rectangle: Rounded Corners 17">
            <a:extLst>
              <a:ext uri="{FF2B5EF4-FFF2-40B4-BE49-F238E27FC236}">
                <a16:creationId xmlns:a16="http://schemas.microsoft.com/office/drawing/2014/main" id="{DD9BE8EA-94F9-EA46-2796-F990E9E27A45}"/>
              </a:ext>
            </a:extLst>
          </p:cNvPr>
          <p:cNvSpPr/>
          <p:nvPr/>
        </p:nvSpPr>
        <p:spPr>
          <a:xfrm>
            <a:off x="3284070" y="-148358"/>
            <a:ext cx="7805325" cy="998119"/>
          </a:xfrm>
          <a:prstGeom prst="roundRect">
            <a:avLst>
              <a:gd name="adj" fmla="val 1283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kern="0">
                <a:solidFill>
                  <a:srgbClr val="002060"/>
                </a:solidFill>
                <a:latin typeface="iCiel Brandon Text Bold" panose="020B0803020203060203" pitchFamily="34" charset="0"/>
              </a:rPr>
              <a:t>Hướng phát triển</a:t>
            </a:r>
            <a:endParaRPr lang="en-US" sz="3200">
              <a:solidFill>
                <a:sysClr val="windowText" lastClr="000000"/>
              </a:solidFill>
              <a:latin typeface="iCiel Brandon Text Bold" panose="020B0803020203060203" pitchFamily="34" charset="0"/>
            </a:endParaRPr>
          </a:p>
        </p:txBody>
      </p:sp>
      <p:sp>
        <p:nvSpPr>
          <p:cNvPr id="13" name="Rectangle: Rounded Corners 12">
            <a:extLst>
              <a:ext uri="{FF2B5EF4-FFF2-40B4-BE49-F238E27FC236}">
                <a16:creationId xmlns:a16="http://schemas.microsoft.com/office/drawing/2014/main" id="{B31510BF-AFA7-BAB0-FF57-8F4768CDCCE8}"/>
              </a:ext>
            </a:extLst>
          </p:cNvPr>
          <p:cNvSpPr/>
          <p:nvPr/>
        </p:nvSpPr>
        <p:spPr>
          <a:xfrm>
            <a:off x="2841715" y="2847760"/>
            <a:ext cx="8690031" cy="2410040"/>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ysClr val="windowText" lastClr="000000"/>
                </a:solidFill>
                <a:latin typeface="iCiel Brandon Text Bold" panose="020B0803020203060203" pitchFamily="34" charset="0"/>
              </a:rPr>
              <a:t>Chức năng dự đoán sẽ sử dụng phương pháp học máy và sẽ sử dụng các thuật toán </a:t>
            </a:r>
            <a:r>
              <a:rPr lang="en-US" sz="3200">
                <a:solidFill>
                  <a:schemeClr val="tx1"/>
                </a:solidFill>
                <a:latin typeface="iCiel Brandon Text Bold" panose="020B0803020203060203" pitchFamily="34" charset="0"/>
              </a:rPr>
              <a:t>như Decision Tree (Cây Quyết Định) sẽ giúp phân tích các mẫu dữ liệu và tạo ra các gợi ý mang tính xác suất cao hơn </a:t>
            </a:r>
            <a:r>
              <a:rPr lang="en-US"/>
              <a:t>cho người dùng</a:t>
            </a:r>
            <a:endParaRPr lang="en-US" sz="3200">
              <a:solidFill>
                <a:sysClr val="windowText" lastClr="000000"/>
              </a:solidFill>
              <a:latin typeface="iCiel Brandon Text Bold" panose="020B0803020203060203" pitchFamily="34" charset="0"/>
            </a:endParaRPr>
          </a:p>
        </p:txBody>
      </p:sp>
      <p:sp>
        <p:nvSpPr>
          <p:cNvPr id="17" name="Rectangle: Rounded Corners 16">
            <a:extLst>
              <a:ext uri="{FF2B5EF4-FFF2-40B4-BE49-F238E27FC236}">
                <a16:creationId xmlns:a16="http://schemas.microsoft.com/office/drawing/2014/main" id="{C2490265-A9FC-236C-B83A-C2D967C9D7AA}"/>
              </a:ext>
            </a:extLst>
          </p:cNvPr>
          <p:cNvSpPr/>
          <p:nvPr/>
        </p:nvSpPr>
        <p:spPr>
          <a:xfrm>
            <a:off x="2844010" y="5460587"/>
            <a:ext cx="8690031" cy="725027"/>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ysClr val="windowText" lastClr="000000"/>
                </a:solidFill>
                <a:latin typeface="iCiel Brandon Text Bold" panose="020B0803020203060203" pitchFamily="34" charset="0"/>
              </a:rPr>
              <a:t>Tích hợp mốc thời gian thay vì chọn số lượng</a:t>
            </a:r>
          </a:p>
        </p:txBody>
      </p:sp>
    </p:spTree>
    <p:extLst>
      <p:ext uri="{BB962C8B-B14F-4D97-AF65-F5344CB8AC3E}">
        <p14:creationId xmlns:p14="http://schemas.microsoft.com/office/powerpoint/2010/main" val="2314489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0-#ppt_h/2"/>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450" decel="100000" fill="hold"/>
                                        <p:tgtEl>
                                          <p:spTgt spid="12"/>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50" fill="hold"/>
                                        <p:tgtEl>
                                          <p:spTgt spid="13"/>
                                        </p:tgtEl>
                                        <p:attrNameLst>
                                          <p:attrName>ppt_x</p:attrName>
                                        </p:attrNameLst>
                                      </p:cBhvr>
                                      <p:tavLst>
                                        <p:tav tm="0">
                                          <p:val>
                                            <p:strVal val="#ppt_x"/>
                                          </p:val>
                                        </p:tav>
                                        <p:tav tm="100000">
                                          <p:val>
                                            <p:strVal val="#ppt_x"/>
                                          </p:val>
                                        </p:tav>
                                      </p:tavLst>
                                    </p:anim>
                                    <p:anim calcmode="lin" valueType="num">
                                      <p:cBhvr additive="base">
                                        <p:cTn id="18" dur="25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250" fill="hold"/>
                                        <p:tgtEl>
                                          <p:spTgt spid="17"/>
                                        </p:tgtEl>
                                        <p:attrNameLst>
                                          <p:attrName>ppt_x</p:attrName>
                                        </p:attrNameLst>
                                      </p:cBhvr>
                                      <p:tavLst>
                                        <p:tav tm="0">
                                          <p:val>
                                            <p:strVal val="#ppt_x"/>
                                          </p:val>
                                        </p:tav>
                                        <p:tav tm="100000">
                                          <p:val>
                                            <p:strVal val="#ppt_x"/>
                                          </p:val>
                                        </p:tav>
                                      </p:tavLst>
                                    </p:anim>
                                    <p:anim calcmode="lin" valueType="num">
                                      <p:cBhvr additive="base">
                                        <p:cTn id="22" dur="2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0EED-04C8-4144-2D5C-909D249FDDE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1F1D9FC-0616-3550-0EEE-D3E5997DF678}"/>
              </a:ext>
            </a:extLst>
          </p:cNvPr>
          <p:cNvSpPr/>
          <p:nvPr/>
        </p:nvSpPr>
        <p:spPr>
          <a:xfrm>
            <a:off x="0" y="0"/>
            <a:ext cx="12191999"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2" descr="One ">
            <a:extLst>
              <a:ext uri="{FF2B5EF4-FFF2-40B4-BE49-F238E27FC236}">
                <a16:creationId xmlns:a16="http://schemas.microsoft.com/office/drawing/2014/main" id="{FED577BF-DB55-8917-6592-EC4E2356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13485">
            <a:off x="6253418" y="121806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ven ">
            <a:extLst>
              <a:ext uri="{FF2B5EF4-FFF2-40B4-BE49-F238E27FC236}">
                <a16:creationId xmlns:a16="http://schemas.microsoft.com/office/drawing/2014/main" id="{9637EF73-6D7C-C253-14DB-337723F0B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75233">
            <a:off x="10965630" y="-505517"/>
            <a:ext cx="1628927" cy="16289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ive ">
            <a:extLst>
              <a:ext uri="{FF2B5EF4-FFF2-40B4-BE49-F238E27FC236}">
                <a16:creationId xmlns:a16="http://schemas.microsoft.com/office/drawing/2014/main" id="{1900C19F-F167-C8C8-0F10-3C021D159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9152">
            <a:off x="10437279" y="4487154"/>
            <a:ext cx="1535792" cy="15357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31 december ">
            <a:extLst>
              <a:ext uri="{FF2B5EF4-FFF2-40B4-BE49-F238E27FC236}">
                <a16:creationId xmlns:a16="http://schemas.microsoft.com/office/drawing/2014/main" id="{01FD3C62-1451-912A-26A1-ED4A1D9B2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05183">
            <a:off x="3491000" y="6098123"/>
            <a:ext cx="16954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Ticket ">
            <a:extLst>
              <a:ext uri="{FF2B5EF4-FFF2-40B4-BE49-F238E27FC236}">
                <a16:creationId xmlns:a16="http://schemas.microsoft.com/office/drawing/2014/main" id="{C584BAF1-8465-CD5C-FD50-1D0C1FC24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50993">
            <a:off x="10321277" y="108137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Celebration ">
            <a:extLst>
              <a:ext uri="{FF2B5EF4-FFF2-40B4-BE49-F238E27FC236}">
                <a16:creationId xmlns:a16="http://schemas.microsoft.com/office/drawing/2014/main" id="{230F66E4-6D3E-BEBC-528C-A4B8BEB7D0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541371">
            <a:off x="164737" y="723247"/>
            <a:ext cx="1590704" cy="15907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Lottery ">
            <a:extLst>
              <a:ext uri="{FF2B5EF4-FFF2-40B4-BE49-F238E27FC236}">
                <a16:creationId xmlns:a16="http://schemas.microsoft.com/office/drawing/2014/main" id="{55684F9F-F77D-B7A0-AEEF-B8C66E004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364314">
            <a:off x="7036471" y="5563304"/>
            <a:ext cx="1801212" cy="18012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Lottery ">
            <a:extLst>
              <a:ext uri="{FF2B5EF4-FFF2-40B4-BE49-F238E27FC236}">
                <a16:creationId xmlns:a16="http://schemas.microsoft.com/office/drawing/2014/main" id="{CB722BAB-8F3B-8A9B-054D-D83BCB11DB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928598">
            <a:off x="2612942" y="-632979"/>
            <a:ext cx="1636691" cy="163669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30075767-EF65-87F2-B516-1446F05BB8B1}"/>
              </a:ext>
            </a:extLst>
          </p:cNvPr>
          <p:cNvSpPr/>
          <p:nvPr/>
        </p:nvSpPr>
        <p:spPr>
          <a:xfrm>
            <a:off x="690208" y="1947218"/>
            <a:ext cx="10807858" cy="3228996"/>
          </a:xfrm>
          <a:prstGeom prst="roundRect">
            <a:avLst>
              <a:gd name="adj" fmla="val 12280"/>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iCiel Brandon Text Bold" panose="020B0803020203060203" pitchFamily="34" charset="0"/>
              </a:rPr>
              <a:t>HẠN CHẾ</a:t>
            </a:r>
          </a:p>
        </p:txBody>
      </p:sp>
      <p:sp>
        <p:nvSpPr>
          <p:cNvPr id="22" name="TextBox 21">
            <a:extLst>
              <a:ext uri="{FF2B5EF4-FFF2-40B4-BE49-F238E27FC236}">
                <a16:creationId xmlns:a16="http://schemas.microsoft.com/office/drawing/2014/main" id="{BD60DC19-6EA8-425F-E8A9-09BE6B968E25}"/>
              </a:ext>
            </a:extLst>
          </p:cNvPr>
          <p:cNvSpPr txBox="1"/>
          <p:nvPr/>
        </p:nvSpPr>
        <p:spPr>
          <a:xfrm>
            <a:off x="766107" y="2170461"/>
            <a:ext cx="10807858" cy="378565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CẢM ƠN THẦY VÀ CÁC BẠN ĐÃ CHÚ Ý LẮNG NGHE VÀ THEO DÕI</a:t>
            </a:r>
          </a:p>
          <a:p>
            <a:r>
              <a:rPr lang="en-US" sz="6000">
                <a:solidFill>
                  <a:srgbClr val="34C1E8"/>
                </a:solidFill>
                <a:latin typeface="iCiel Brandon Text Bold" panose="020B0803020203060203" pitchFamily="34" charset="0"/>
              </a:rPr>
              <a:t> </a:t>
            </a:r>
          </a:p>
        </p:txBody>
      </p:sp>
      <p:pic>
        <p:nvPicPr>
          <p:cNvPr id="23" name="Picture 8" descr="Html 5 ">
            <a:extLst>
              <a:ext uri="{FF2B5EF4-FFF2-40B4-BE49-F238E27FC236}">
                <a16:creationId xmlns:a16="http://schemas.microsoft.com/office/drawing/2014/main" id="{DCA8584E-9EF6-7DAE-99D2-A2C30508EC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454320">
            <a:off x="7719812" y="-144268"/>
            <a:ext cx="925944" cy="925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ss 3 ">
            <a:extLst>
              <a:ext uri="{FF2B5EF4-FFF2-40B4-BE49-F238E27FC236}">
                <a16:creationId xmlns:a16="http://schemas.microsoft.com/office/drawing/2014/main" id="{9759FA19-2148-4A68-EDD5-5B9DBCEA02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19572">
            <a:off x="-266855" y="3571079"/>
            <a:ext cx="829855" cy="8298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Js ">
            <a:extLst>
              <a:ext uri="{FF2B5EF4-FFF2-40B4-BE49-F238E27FC236}">
                <a16:creationId xmlns:a16="http://schemas.microsoft.com/office/drawing/2014/main" id="{BCBC36A7-A047-CBEE-D335-0EAEA6954E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792039">
            <a:off x="9530133" y="6228369"/>
            <a:ext cx="1030130" cy="103013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umber 8 ">
            <a:extLst>
              <a:ext uri="{FF2B5EF4-FFF2-40B4-BE49-F238E27FC236}">
                <a16:creationId xmlns:a16="http://schemas.microsoft.com/office/drawing/2014/main" id="{61F4B519-2649-B746-775E-C04D2ED618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800000">
            <a:off x="-304642" y="5516294"/>
            <a:ext cx="1620092" cy="162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275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267E42-7FC3-8988-B969-6D2345F0C38F}"/>
              </a:ext>
            </a:extLst>
          </p:cNvPr>
          <p:cNvGrpSpPr/>
          <p:nvPr/>
        </p:nvGrpSpPr>
        <p:grpSpPr>
          <a:xfrm>
            <a:off x="0" y="0"/>
            <a:ext cx="2628900" cy="6858000"/>
            <a:chOff x="-84505" y="6858000"/>
            <a:chExt cx="2469976" cy="6858000"/>
          </a:xfrm>
        </p:grpSpPr>
        <p:sp>
          <p:nvSpPr>
            <p:cNvPr id="5" name="Rectangle 4">
              <a:extLst>
                <a:ext uri="{FF2B5EF4-FFF2-40B4-BE49-F238E27FC236}">
                  <a16:creationId xmlns:a16="http://schemas.microsoft.com/office/drawing/2014/main" id="{266C621D-45B8-FC3A-480C-AAC9B49A1A37}"/>
                </a:ext>
              </a:extLst>
            </p:cNvPr>
            <p:cNvSpPr/>
            <p:nvPr/>
          </p:nvSpPr>
          <p:spPr>
            <a:xfrm>
              <a:off x="-84366" y="6858000"/>
              <a:ext cx="246983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D7053E-7626-83B7-0D67-55034F07B419}"/>
                </a:ext>
              </a:extLst>
            </p:cNvPr>
            <p:cNvSpPr txBox="1"/>
            <p:nvPr/>
          </p:nvSpPr>
          <p:spPr>
            <a:xfrm>
              <a:off x="-84505" y="10096173"/>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7" name="TextBox 6">
              <a:extLst>
                <a:ext uri="{FF2B5EF4-FFF2-40B4-BE49-F238E27FC236}">
                  <a16:creationId xmlns:a16="http://schemas.microsoft.com/office/drawing/2014/main" id="{9119F8DD-B094-8583-AC6E-B130EAE33A60}"/>
                </a:ext>
              </a:extLst>
            </p:cNvPr>
            <p:cNvSpPr txBox="1"/>
            <p:nvPr/>
          </p:nvSpPr>
          <p:spPr>
            <a:xfrm>
              <a:off x="917034" y="877273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sp>
        <p:nvSpPr>
          <p:cNvPr id="8" name="Rectangle: Rounded Corners 7">
            <a:extLst>
              <a:ext uri="{FF2B5EF4-FFF2-40B4-BE49-F238E27FC236}">
                <a16:creationId xmlns:a16="http://schemas.microsoft.com/office/drawing/2014/main" id="{13A0313A-4CCD-FD5E-E54E-E0854599B682}"/>
              </a:ext>
            </a:extLst>
          </p:cNvPr>
          <p:cNvSpPr/>
          <p:nvPr/>
        </p:nvSpPr>
        <p:spPr>
          <a:xfrm>
            <a:off x="3206649" y="-753969"/>
            <a:ext cx="7798621" cy="17749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rgbClr val="34C1E8"/>
              </a:solidFill>
              <a:latin typeface="iCiel Brandon Text Bold" panose="020B0803020203060203" pitchFamily="34" charset="0"/>
            </a:endParaRPr>
          </a:p>
          <a:p>
            <a:pPr algn="ctr"/>
            <a:r>
              <a:rPr lang="en-US" sz="3600">
                <a:solidFill>
                  <a:srgbClr val="34C1E8"/>
                </a:solidFill>
                <a:latin typeface="iCiel Brandon Text Bold" panose="020B0803020203060203" pitchFamily="34" charset="0"/>
              </a:rPr>
              <a:t>MỤC TIÊU ĐỀ TÀI</a:t>
            </a:r>
          </a:p>
        </p:txBody>
      </p:sp>
      <p:sp>
        <p:nvSpPr>
          <p:cNvPr id="10" name="Rectangle: Rounded Corners 9">
            <a:extLst>
              <a:ext uri="{FF2B5EF4-FFF2-40B4-BE49-F238E27FC236}">
                <a16:creationId xmlns:a16="http://schemas.microsoft.com/office/drawing/2014/main" id="{4FB1C0F8-E38B-816E-6707-376E19C18D08}"/>
              </a:ext>
            </a:extLst>
          </p:cNvPr>
          <p:cNvSpPr/>
          <p:nvPr/>
        </p:nvSpPr>
        <p:spPr>
          <a:xfrm>
            <a:off x="6127604" y="2719922"/>
            <a:ext cx="1905633" cy="249064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0">
                <a:solidFill>
                  <a:srgbClr val="34C1E8"/>
                </a:solidFill>
                <a:effectLst/>
                <a:latin typeface="iCiel Brandon Text Bold" panose="020B0803020203060203" pitchFamily="34" charset="0"/>
              </a:rPr>
              <a:t>Tính chính xác và tin cậy</a:t>
            </a:r>
            <a:endParaRPr lang="en-US">
              <a:solidFill>
                <a:srgbClr val="34C1E8"/>
              </a:solidFill>
              <a:latin typeface="iCiel Brandon Text Bold" panose="020B0803020203060203" pitchFamily="34" charset="0"/>
            </a:endParaRPr>
          </a:p>
        </p:txBody>
      </p:sp>
      <p:sp>
        <p:nvSpPr>
          <p:cNvPr id="11" name="Rectangle: Rounded Corners 10">
            <a:extLst>
              <a:ext uri="{FF2B5EF4-FFF2-40B4-BE49-F238E27FC236}">
                <a16:creationId xmlns:a16="http://schemas.microsoft.com/office/drawing/2014/main" id="{0270BA04-EAAB-9A5C-669D-B9779FBF8450}"/>
              </a:ext>
            </a:extLst>
          </p:cNvPr>
          <p:cNvSpPr/>
          <p:nvPr/>
        </p:nvSpPr>
        <p:spPr>
          <a:xfrm>
            <a:off x="3513477" y="2719922"/>
            <a:ext cx="1905633" cy="249064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4C1E8"/>
                </a:solidFill>
                <a:latin typeface="iCiel Brandon Text Bold" panose="020B0803020203060203" pitchFamily="34" charset="0"/>
              </a:rPr>
              <a:t>Truy cập dễ dàng</a:t>
            </a:r>
          </a:p>
        </p:txBody>
      </p:sp>
      <p:sp>
        <p:nvSpPr>
          <p:cNvPr id="12" name="Rectangle: Rounded Corners 11">
            <a:extLst>
              <a:ext uri="{FF2B5EF4-FFF2-40B4-BE49-F238E27FC236}">
                <a16:creationId xmlns:a16="http://schemas.microsoft.com/office/drawing/2014/main" id="{D3C3F3D6-F2B9-EEEB-6A61-ED6AC2721082}"/>
              </a:ext>
            </a:extLst>
          </p:cNvPr>
          <p:cNvSpPr/>
          <p:nvPr/>
        </p:nvSpPr>
        <p:spPr>
          <a:xfrm>
            <a:off x="8803940" y="2749779"/>
            <a:ext cx="1905633" cy="249064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0">
                <a:solidFill>
                  <a:srgbClr val="34C1E8"/>
                </a:solidFill>
                <a:effectLst/>
                <a:latin typeface="iCiel Brandon Text Bold" panose="020B0803020203060203" pitchFamily="34" charset="0"/>
              </a:rPr>
              <a:t>Phân tích và thống kê thông tin</a:t>
            </a:r>
            <a:endParaRPr lang="en-US">
              <a:solidFill>
                <a:srgbClr val="34C1E8"/>
              </a:solidFill>
              <a:latin typeface="iCiel Brandon Text Bold" panose="020B0803020203060203" pitchFamily="34" charset="0"/>
            </a:endParaRPr>
          </a:p>
        </p:txBody>
      </p:sp>
      <p:pic>
        <p:nvPicPr>
          <p:cNvPr id="13" name="Picture 2" descr="Enter ">
            <a:extLst>
              <a:ext uri="{FF2B5EF4-FFF2-40B4-BE49-F238E27FC236}">
                <a16:creationId xmlns:a16="http://schemas.microsoft.com/office/drawing/2014/main" id="{E4391FDD-A970-9D5A-A51A-A4DD83249D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798" y="4503255"/>
            <a:ext cx="422990" cy="4229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heck mark ">
            <a:extLst>
              <a:ext uri="{FF2B5EF4-FFF2-40B4-BE49-F238E27FC236}">
                <a16:creationId xmlns:a16="http://schemas.microsoft.com/office/drawing/2014/main" id="{99F13D0E-9067-23F1-5700-9804A430B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0298" y="4512463"/>
            <a:ext cx="471325" cy="4713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Bar chart ">
            <a:extLst>
              <a:ext uri="{FF2B5EF4-FFF2-40B4-BE49-F238E27FC236}">
                <a16:creationId xmlns:a16="http://schemas.microsoft.com/office/drawing/2014/main" id="{4FAC1768-F79E-5280-FE46-18C8B80A2F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4954" y="4430120"/>
            <a:ext cx="496125" cy="496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A4F03D2D-76E2-02B1-A51F-93AFE288F9D8}"/>
              </a:ext>
            </a:extLst>
          </p:cNvPr>
          <p:cNvSpPr/>
          <p:nvPr/>
        </p:nvSpPr>
        <p:spPr>
          <a:xfrm>
            <a:off x="3513477" y="2081778"/>
            <a:ext cx="7196096" cy="1156395"/>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i="0">
                <a:solidFill>
                  <a:srgbClr val="34C1E8"/>
                </a:solidFill>
                <a:effectLst/>
                <a:latin typeface="iCiel Brandon Text Bold" panose="020B0803020203060203" pitchFamily="34" charset="0"/>
              </a:rPr>
              <a:t>Phát triển Hệ Thống Thống Kê</a:t>
            </a:r>
            <a:endParaRPr lang="en-US" sz="3200">
              <a:solidFill>
                <a:srgbClr val="34C1E8"/>
              </a:solidFill>
              <a:latin typeface="iCiel Brandon Text Bold" panose="020B0803020203060203" pitchFamily="34" charset="0"/>
            </a:endParaRPr>
          </a:p>
        </p:txBody>
      </p:sp>
    </p:spTree>
    <p:extLst>
      <p:ext uri="{BB962C8B-B14F-4D97-AF65-F5344CB8AC3E}">
        <p14:creationId xmlns:p14="http://schemas.microsoft.com/office/powerpoint/2010/main" val="46040943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03E4-6024-F114-9C85-B2561E2C2815}"/>
            </a:ext>
          </a:extLst>
        </p:cNvPr>
        <p:cNvGrpSpPr/>
        <p:nvPr/>
      </p:nvGrpSpPr>
      <p:grpSpPr>
        <a:xfrm>
          <a:off x="0" y="0"/>
          <a:ext cx="0" cy="0"/>
          <a:chOff x="0" y="0"/>
          <a:chExt cx="0" cy="0"/>
        </a:xfrm>
      </p:grpSpPr>
      <p:grpSp>
        <p:nvGrpSpPr>
          <p:cNvPr id="50" name="Group 49">
            <a:extLst>
              <a:ext uri="{FF2B5EF4-FFF2-40B4-BE49-F238E27FC236}">
                <a16:creationId xmlns:a16="http://schemas.microsoft.com/office/drawing/2014/main" id="{6772F37D-3BFA-D503-F024-9425188AA2D3}"/>
              </a:ext>
            </a:extLst>
          </p:cNvPr>
          <p:cNvGrpSpPr/>
          <p:nvPr/>
        </p:nvGrpSpPr>
        <p:grpSpPr>
          <a:xfrm>
            <a:off x="0" y="0"/>
            <a:ext cx="2469976" cy="6858000"/>
            <a:chOff x="-84505" y="6858000"/>
            <a:chExt cx="2469976" cy="6858000"/>
          </a:xfrm>
        </p:grpSpPr>
        <p:sp>
          <p:nvSpPr>
            <p:cNvPr id="51" name="Rectangle 50">
              <a:extLst>
                <a:ext uri="{FF2B5EF4-FFF2-40B4-BE49-F238E27FC236}">
                  <a16:creationId xmlns:a16="http://schemas.microsoft.com/office/drawing/2014/main" id="{2D6FC261-9376-972B-F7BD-2FF838138930}"/>
                </a:ext>
              </a:extLst>
            </p:cNvPr>
            <p:cNvSpPr/>
            <p:nvPr/>
          </p:nvSpPr>
          <p:spPr>
            <a:xfrm>
              <a:off x="-36133" y="685800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A094E0B-6EC8-F6A5-AEE8-8399CB791E17}"/>
                </a:ext>
              </a:extLst>
            </p:cNvPr>
            <p:cNvSpPr txBox="1"/>
            <p:nvPr/>
          </p:nvSpPr>
          <p:spPr>
            <a:xfrm>
              <a:off x="-84505" y="9434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3" name="TextBox 52">
              <a:extLst>
                <a:ext uri="{FF2B5EF4-FFF2-40B4-BE49-F238E27FC236}">
                  <a16:creationId xmlns:a16="http://schemas.microsoft.com/office/drawing/2014/main" id="{952BB995-21C0-8E01-0137-227161FEB307}"/>
                </a:ext>
              </a:extLst>
            </p:cNvPr>
            <p:cNvSpPr txBox="1"/>
            <p:nvPr/>
          </p:nvSpPr>
          <p:spPr>
            <a:xfrm>
              <a:off x="876848" y="8065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sp>
        <p:nvSpPr>
          <p:cNvPr id="2" name="Rectangle: Rounded Corners 1">
            <a:extLst>
              <a:ext uri="{FF2B5EF4-FFF2-40B4-BE49-F238E27FC236}">
                <a16:creationId xmlns:a16="http://schemas.microsoft.com/office/drawing/2014/main" id="{CB03D64D-BA62-99DC-1ECE-E3138EBC44B8}"/>
              </a:ext>
            </a:extLst>
          </p:cNvPr>
          <p:cNvSpPr/>
          <p:nvPr/>
        </p:nvSpPr>
        <p:spPr>
          <a:xfrm>
            <a:off x="3206649" y="-753969"/>
            <a:ext cx="7798621" cy="17749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rgbClr val="34C1E8"/>
              </a:solidFill>
              <a:latin typeface="iCiel Brandon Text Bold" panose="020B0803020203060203" pitchFamily="34" charset="0"/>
            </a:endParaRPr>
          </a:p>
          <a:p>
            <a:pPr algn="ctr"/>
            <a:r>
              <a:rPr lang="en-US" sz="3600">
                <a:solidFill>
                  <a:srgbClr val="34C1E8"/>
                </a:solidFill>
                <a:latin typeface="iCiel Brandon Text Bold" panose="020B0803020203060203" pitchFamily="34" charset="0"/>
              </a:rPr>
              <a:t>MỤC TIÊU NGHIÊN CỨU</a:t>
            </a:r>
          </a:p>
        </p:txBody>
      </p:sp>
      <p:sp>
        <p:nvSpPr>
          <p:cNvPr id="3" name="Rectangle: Rounded Corners 2">
            <a:extLst>
              <a:ext uri="{FF2B5EF4-FFF2-40B4-BE49-F238E27FC236}">
                <a16:creationId xmlns:a16="http://schemas.microsoft.com/office/drawing/2014/main" id="{3A263AE3-255F-0365-3D7B-79C7FB6BE32D}"/>
              </a:ext>
            </a:extLst>
          </p:cNvPr>
          <p:cNvSpPr/>
          <p:nvPr/>
        </p:nvSpPr>
        <p:spPr>
          <a:xfrm>
            <a:off x="4341796" y="1290757"/>
            <a:ext cx="5528326" cy="1156395"/>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4C1E8"/>
                </a:solidFill>
                <a:latin typeface="iCiel Brandon Text Bold" panose="020B0803020203060203" pitchFamily="34" charset="0"/>
              </a:rPr>
              <a:t>CÁCH VẬN HÀNH CỦA XỔ SỐ</a:t>
            </a:r>
          </a:p>
        </p:txBody>
      </p:sp>
      <p:sp>
        <p:nvSpPr>
          <p:cNvPr id="17" name="Rectangle: Rounded Corners 16">
            <a:extLst>
              <a:ext uri="{FF2B5EF4-FFF2-40B4-BE49-F238E27FC236}">
                <a16:creationId xmlns:a16="http://schemas.microsoft.com/office/drawing/2014/main" id="{D060ED8E-0DA0-9021-D3D6-98673EF2E3E4}"/>
              </a:ext>
            </a:extLst>
          </p:cNvPr>
          <p:cNvSpPr/>
          <p:nvPr/>
        </p:nvSpPr>
        <p:spPr>
          <a:xfrm>
            <a:off x="6012648" y="2713308"/>
            <a:ext cx="1905633" cy="1323439"/>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4C1E8"/>
              </a:solidFill>
              <a:latin typeface="iCiel Brandon Text Bold" panose="020B0803020203060203" pitchFamily="34" charset="0"/>
            </a:endParaRPr>
          </a:p>
        </p:txBody>
      </p:sp>
      <p:pic>
        <p:nvPicPr>
          <p:cNvPr id="18" name="Picture 4" descr="Django ">
            <a:extLst>
              <a:ext uri="{FF2B5EF4-FFF2-40B4-BE49-F238E27FC236}">
                <a16:creationId xmlns:a16="http://schemas.microsoft.com/office/drawing/2014/main" id="{36703F95-FD18-4573-5C0D-B06E8A6FF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499" y="2926435"/>
            <a:ext cx="870112" cy="87011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6E48DDE-AFD7-38EE-8B18-204D16C59FF6}"/>
              </a:ext>
            </a:extLst>
          </p:cNvPr>
          <p:cNvGrpSpPr/>
          <p:nvPr/>
        </p:nvGrpSpPr>
        <p:grpSpPr>
          <a:xfrm>
            <a:off x="8385521" y="2749779"/>
            <a:ext cx="2787303" cy="1293582"/>
            <a:chOff x="8385521" y="2749779"/>
            <a:chExt cx="2787303" cy="1293582"/>
          </a:xfrm>
        </p:grpSpPr>
        <p:sp>
          <p:nvSpPr>
            <p:cNvPr id="20" name="Rectangle: Rounded Corners 19">
              <a:extLst>
                <a:ext uri="{FF2B5EF4-FFF2-40B4-BE49-F238E27FC236}">
                  <a16:creationId xmlns:a16="http://schemas.microsoft.com/office/drawing/2014/main" id="{ADCF1A68-5C23-CEEC-E6B7-6E6E48F27DCE}"/>
                </a:ext>
              </a:extLst>
            </p:cNvPr>
            <p:cNvSpPr/>
            <p:nvPr/>
          </p:nvSpPr>
          <p:spPr>
            <a:xfrm>
              <a:off x="8385521" y="2749779"/>
              <a:ext cx="2787303" cy="129358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4C1E8"/>
                </a:solidFill>
                <a:latin typeface="iCiel Brandon Text Bold" panose="020B0803020203060203" pitchFamily="34" charset="0"/>
              </a:endParaRPr>
            </a:p>
          </p:txBody>
        </p:sp>
        <p:pic>
          <p:nvPicPr>
            <p:cNvPr id="21" name="Picture 6">
              <a:extLst>
                <a:ext uri="{FF2B5EF4-FFF2-40B4-BE49-F238E27FC236}">
                  <a16:creationId xmlns:a16="http://schemas.microsoft.com/office/drawing/2014/main" id="{EBC2772C-4C6B-EB0A-1853-AE0D8B2DA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987" y="3113402"/>
              <a:ext cx="2595537" cy="52325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Rounded Corners 21">
            <a:extLst>
              <a:ext uri="{FF2B5EF4-FFF2-40B4-BE49-F238E27FC236}">
                <a16:creationId xmlns:a16="http://schemas.microsoft.com/office/drawing/2014/main" id="{84419C91-234B-19A3-DD5A-2D64803F2337}"/>
              </a:ext>
            </a:extLst>
          </p:cNvPr>
          <p:cNvSpPr/>
          <p:nvPr/>
        </p:nvSpPr>
        <p:spPr>
          <a:xfrm>
            <a:off x="5264480" y="4557748"/>
            <a:ext cx="3406162" cy="2064691"/>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4C1E8"/>
              </a:solidFill>
              <a:latin typeface="iCiel Brandon Text Bold" panose="020B0803020203060203" pitchFamily="34" charset="0"/>
            </a:endParaRPr>
          </a:p>
        </p:txBody>
      </p:sp>
      <p:pic>
        <p:nvPicPr>
          <p:cNvPr id="23" name="Picture 8" descr="Web ">
            <a:extLst>
              <a:ext uri="{FF2B5EF4-FFF2-40B4-BE49-F238E27FC236}">
                <a16:creationId xmlns:a16="http://schemas.microsoft.com/office/drawing/2014/main" id="{B659DE72-ADE5-1699-B71B-36DAF633D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153" y="4665987"/>
            <a:ext cx="2133529" cy="213352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93A951AF-D781-8EFB-2603-9112671117C2}"/>
              </a:ext>
            </a:extLst>
          </p:cNvPr>
          <p:cNvCxnSpPr>
            <a:cxnSpLocks/>
            <a:stCxn id="27" idx="2"/>
          </p:cNvCxnSpPr>
          <p:nvPr/>
        </p:nvCxnSpPr>
        <p:spPr>
          <a:xfrm>
            <a:off x="4303286" y="4033131"/>
            <a:ext cx="914399" cy="9440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0FFA6B-61A8-25B4-5278-42854AD6A9A7}"/>
              </a:ext>
            </a:extLst>
          </p:cNvPr>
          <p:cNvCxnSpPr>
            <a:stCxn id="20" idx="2"/>
          </p:cNvCxnSpPr>
          <p:nvPr/>
        </p:nvCxnSpPr>
        <p:spPr>
          <a:xfrm flipH="1">
            <a:off x="8670642" y="4043361"/>
            <a:ext cx="1108531" cy="95802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18371C9-6B83-B2F0-329E-297335F2EBA4}"/>
              </a:ext>
            </a:extLst>
          </p:cNvPr>
          <p:cNvGrpSpPr/>
          <p:nvPr/>
        </p:nvGrpSpPr>
        <p:grpSpPr>
          <a:xfrm>
            <a:off x="3350469" y="2748619"/>
            <a:ext cx="1905633" cy="1284512"/>
            <a:chOff x="3350469" y="2748619"/>
            <a:chExt cx="1905633" cy="1284512"/>
          </a:xfrm>
        </p:grpSpPr>
        <p:sp>
          <p:nvSpPr>
            <p:cNvPr id="27" name="Rectangle: Rounded Corners 26">
              <a:extLst>
                <a:ext uri="{FF2B5EF4-FFF2-40B4-BE49-F238E27FC236}">
                  <a16:creationId xmlns:a16="http://schemas.microsoft.com/office/drawing/2014/main" id="{A8359C3A-5DC2-53BB-CB29-1D23033B62EC}"/>
                </a:ext>
              </a:extLst>
            </p:cNvPr>
            <p:cNvSpPr/>
            <p:nvPr/>
          </p:nvSpPr>
          <p:spPr>
            <a:xfrm>
              <a:off x="3350469" y="2748619"/>
              <a:ext cx="1905633" cy="128451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4C1E8"/>
                </a:solidFill>
                <a:latin typeface="iCiel Brandon Text Bold" panose="020B0803020203060203" pitchFamily="34" charset="0"/>
              </a:endParaRPr>
            </a:p>
          </p:txBody>
        </p:sp>
        <p:pic>
          <p:nvPicPr>
            <p:cNvPr id="28" name="Picture 2" descr="Python ">
              <a:extLst>
                <a:ext uri="{FF2B5EF4-FFF2-40B4-BE49-F238E27FC236}">
                  <a16:creationId xmlns:a16="http://schemas.microsoft.com/office/drawing/2014/main" id="{00B413B5-1F31-F0E5-3AB4-4F7152874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974" y="3029643"/>
              <a:ext cx="722464" cy="72246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5" name="Straight Connector 54">
            <a:extLst>
              <a:ext uri="{FF2B5EF4-FFF2-40B4-BE49-F238E27FC236}">
                <a16:creationId xmlns:a16="http://schemas.microsoft.com/office/drawing/2014/main" id="{742E2D48-785C-9A24-EA4B-F2D896727C3F}"/>
              </a:ext>
            </a:extLst>
          </p:cNvPr>
          <p:cNvCxnSpPr/>
          <p:nvPr/>
        </p:nvCxnSpPr>
        <p:spPr>
          <a:xfrm>
            <a:off x="6965465" y="4036747"/>
            <a:ext cx="2096" cy="52100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F48A7C5-BCE5-438A-467D-E675866D930D}"/>
              </a:ext>
            </a:extLst>
          </p:cNvPr>
          <p:cNvSpPr txBox="1"/>
          <p:nvPr/>
        </p:nvSpPr>
        <p:spPr>
          <a:xfrm>
            <a:off x="6439012" y="4567789"/>
            <a:ext cx="1160895" cy="369332"/>
          </a:xfrm>
          <a:prstGeom prst="rect">
            <a:avLst/>
          </a:prstGeom>
          <a:noFill/>
        </p:spPr>
        <p:txBody>
          <a:bodyPr wrap="none" rtlCol="0">
            <a:spAutoFit/>
          </a:bodyPr>
          <a:lstStyle/>
          <a:p>
            <a:r>
              <a:rPr lang="en-US">
                <a:solidFill>
                  <a:srgbClr val="34C1E8"/>
                </a:solidFill>
                <a:latin typeface="iCiel Brandon Text Bold" panose="020B0803020203060203" pitchFamily="34" charset="0"/>
              </a:rPr>
              <a:t>WEBSIDE</a:t>
            </a:r>
          </a:p>
        </p:txBody>
      </p:sp>
    </p:spTree>
    <p:extLst>
      <p:ext uri="{BB962C8B-B14F-4D97-AF65-F5344CB8AC3E}">
        <p14:creationId xmlns:p14="http://schemas.microsoft.com/office/powerpoint/2010/main" val="32958022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A4CA1853-355C-DCAA-582E-E503FD4427C2}"/>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5" name="TextBox 54">
            <a:extLst>
              <a:ext uri="{FF2B5EF4-FFF2-40B4-BE49-F238E27FC236}">
                <a16:creationId xmlns:a16="http://schemas.microsoft.com/office/drawing/2014/main" id="{9759CE4F-4F77-839F-63DD-0B25C5E6B667}"/>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6" name="Group 55">
            <a:extLst>
              <a:ext uri="{FF2B5EF4-FFF2-40B4-BE49-F238E27FC236}">
                <a16:creationId xmlns:a16="http://schemas.microsoft.com/office/drawing/2014/main" id="{BE21B716-D438-4E73-6694-90EF0D08914C}"/>
              </a:ext>
            </a:extLst>
          </p:cNvPr>
          <p:cNvGrpSpPr/>
          <p:nvPr/>
        </p:nvGrpSpPr>
        <p:grpSpPr>
          <a:xfrm>
            <a:off x="-33164" y="0"/>
            <a:ext cx="2656852" cy="6858000"/>
            <a:chOff x="2385471" y="-7188889"/>
            <a:chExt cx="2440527" cy="6858000"/>
          </a:xfrm>
        </p:grpSpPr>
        <p:sp>
          <p:nvSpPr>
            <p:cNvPr id="57" name="Rectangle 56">
              <a:extLst>
                <a:ext uri="{FF2B5EF4-FFF2-40B4-BE49-F238E27FC236}">
                  <a16:creationId xmlns:a16="http://schemas.microsoft.com/office/drawing/2014/main" id="{48309C84-1635-4BF6-B9F0-8B149DEFD068}"/>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F5D6B60-41C8-8B9F-E0D2-DA82F2913B5B}"/>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9" name="TextBox 58">
              <a:extLst>
                <a:ext uri="{FF2B5EF4-FFF2-40B4-BE49-F238E27FC236}">
                  <a16:creationId xmlns:a16="http://schemas.microsoft.com/office/drawing/2014/main" id="{86B0C112-7E33-91B3-F6A0-765A73B0EC04}"/>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60" name="Rectangle: Rounded Corners 59">
            <a:extLst>
              <a:ext uri="{FF2B5EF4-FFF2-40B4-BE49-F238E27FC236}">
                <a16:creationId xmlns:a16="http://schemas.microsoft.com/office/drawing/2014/main" id="{6212A541-3654-06FF-519C-DA1F7D922F18}"/>
              </a:ext>
            </a:extLst>
          </p:cNvPr>
          <p:cNvSpPr/>
          <p:nvPr/>
        </p:nvSpPr>
        <p:spPr>
          <a:xfrm>
            <a:off x="2848763" y="575800"/>
            <a:ext cx="8753474" cy="1036679"/>
          </a:xfrm>
          <a:prstGeom prst="roundRect">
            <a:avLst>
              <a:gd name="adj" fmla="val 29163"/>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34C1E8"/>
                </a:solidFill>
                <a:latin typeface="iCiel Brandon Text Bold" panose="020B0803020203060203" pitchFamily="34" charset="0"/>
              </a:rPr>
              <a:t>NGÔN NGỮ LẬP TRÌNH</a:t>
            </a:r>
          </a:p>
        </p:txBody>
      </p:sp>
      <p:grpSp>
        <p:nvGrpSpPr>
          <p:cNvPr id="73" name="Group 72">
            <a:extLst>
              <a:ext uri="{FF2B5EF4-FFF2-40B4-BE49-F238E27FC236}">
                <a16:creationId xmlns:a16="http://schemas.microsoft.com/office/drawing/2014/main" id="{5331E4A2-4B9D-1636-5741-61484F3CC851}"/>
              </a:ext>
            </a:extLst>
          </p:cNvPr>
          <p:cNvGrpSpPr/>
          <p:nvPr/>
        </p:nvGrpSpPr>
        <p:grpSpPr>
          <a:xfrm>
            <a:off x="2978684" y="556300"/>
            <a:ext cx="1588798" cy="1157744"/>
            <a:chOff x="2978684" y="556300"/>
            <a:chExt cx="1588798" cy="1157744"/>
          </a:xfrm>
        </p:grpSpPr>
        <p:pic>
          <p:nvPicPr>
            <p:cNvPr id="61" name="Picture 2" descr="Css 3 ">
              <a:extLst>
                <a:ext uri="{FF2B5EF4-FFF2-40B4-BE49-F238E27FC236}">
                  <a16:creationId xmlns:a16="http://schemas.microsoft.com/office/drawing/2014/main" id="{E692B8F4-49EA-A56C-5C21-2AE0A6278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52417">
              <a:off x="2978684" y="616999"/>
              <a:ext cx="829855" cy="8298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Js ">
              <a:extLst>
                <a:ext uri="{FF2B5EF4-FFF2-40B4-BE49-F238E27FC236}">
                  <a16:creationId xmlns:a16="http://schemas.microsoft.com/office/drawing/2014/main" id="{ED554A37-FC7E-21D6-9769-8DF48BEFC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19783">
              <a:off x="3713723" y="556300"/>
              <a:ext cx="853759" cy="8537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ml 5 ">
              <a:extLst>
                <a:ext uri="{FF2B5EF4-FFF2-40B4-BE49-F238E27FC236}">
                  <a16:creationId xmlns:a16="http://schemas.microsoft.com/office/drawing/2014/main" id="{30E308AE-B772-9B11-B228-D12348C16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7819" y="788100"/>
              <a:ext cx="925944" cy="925944"/>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Rounded Corners 63">
            <a:extLst>
              <a:ext uri="{FF2B5EF4-FFF2-40B4-BE49-F238E27FC236}">
                <a16:creationId xmlns:a16="http://schemas.microsoft.com/office/drawing/2014/main" id="{D566532F-28B1-2325-CED1-C8BDB98DCFD3}"/>
              </a:ext>
            </a:extLst>
          </p:cNvPr>
          <p:cNvSpPr/>
          <p:nvPr/>
        </p:nvSpPr>
        <p:spPr>
          <a:xfrm>
            <a:off x="2898934" y="2271636"/>
            <a:ext cx="8753474" cy="1036679"/>
          </a:xfrm>
          <a:prstGeom prst="roundRect">
            <a:avLst>
              <a:gd name="adj" fmla="val 29163"/>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34C1E8"/>
                </a:solidFill>
                <a:latin typeface="iCiel Brandon Text Bold" panose="020B0803020203060203" pitchFamily="34" charset="0"/>
              </a:rPr>
              <a:t>NGÔN NGỮ ĐÁNH DẤU SIÊU VĂN BẢN</a:t>
            </a:r>
          </a:p>
        </p:txBody>
      </p:sp>
      <p:pic>
        <p:nvPicPr>
          <p:cNvPr id="65" name="Picture 8" descr="Html 5 ">
            <a:extLst>
              <a:ext uri="{FF2B5EF4-FFF2-40B4-BE49-F238E27FC236}">
                <a16:creationId xmlns:a16="http://schemas.microsoft.com/office/drawing/2014/main" id="{AFC47B87-8B08-AEC0-69B5-585D5017A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835" y="2327003"/>
            <a:ext cx="925944" cy="92594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65">
            <a:extLst>
              <a:ext uri="{FF2B5EF4-FFF2-40B4-BE49-F238E27FC236}">
                <a16:creationId xmlns:a16="http://schemas.microsoft.com/office/drawing/2014/main" id="{46E2922F-9F17-9483-7CAF-09DBA1D89CEC}"/>
              </a:ext>
            </a:extLst>
          </p:cNvPr>
          <p:cNvSpPr/>
          <p:nvPr/>
        </p:nvSpPr>
        <p:spPr>
          <a:xfrm>
            <a:off x="2893704" y="3781679"/>
            <a:ext cx="8753474" cy="1036679"/>
          </a:xfrm>
          <a:prstGeom prst="roundRect">
            <a:avLst>
              <a:gd name="adj" fmla="val 29163"/>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34C1E8"/>
                </a:solidFill>
                <a:latin typeface="iCiel Brandon Text Bold" panose="020B0803020203060203" pitchFamily="34" charset="0"/>
              </a:rPr>
              <a:t>NGÔN NGỮ TẠO PHONG CÁCH</a:t>
            </a:r>
          </a:p>
        </p:txBody>
      </p:sp>
      <p:pic>
        <p:nvPicPr>
          <p:cNvPr id="67" name="Picture 2" descr="Css 3 ">
            <a:extLst>
              <a:ext uri="{FF2B5EF4-FFF2-40B4-BE49-F238E27FC236}">
                <a16:creationId xmlns:a16="http://schemas.microsoft.com/office/drawing/2014/main" id="{BF36E143-9021-6E9A-2A92-C41DF2D0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681" y="3908765"/>
            <a:ext cx="829855" cy="829855"/>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Rounded Corners 67">
            <a:extLst>
              <a:ext uri="{FF2B5EF4-FFF2-40B4-BE49-F238E27FC236}">
                <a16:creationId xmlns:a16="http://schemas.microsoft.com/office/drawing/2014/main" id="{B474C99F-71B0-FC5C-9222-36354F1E5281}"/>
              </a:ext>
            </a:extLst>
          </p:cNvPr>
          <p:cNvSpPr/>
          <p:nvPr/>
        </p:nvSpPr>
        <p:spPr>
          <a:xfrm>
            <a:off x="2893704" y="5284072"/>
            <a:ext cx="8753474" cy="1036679"/>
          </a:xfrm>
          <a:prstGeom prst="roundRect">
            <a:avLst>
              <a:gd name="adj" fmla="val 29163"/>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34C1E8"/>
                </a:solidFill>
                <a:latin typeface="iCiel Brandon Text Bold" panose="020B0803020203060203" pitchFamily="34" charset="0"/>
              </a:rPr>
              <a:t>NGÔN NGỮ GIÚP TRANG WEB TƯƠNG TÁC</a:t>
            </a:r>
          </a:p>
        </p:txBody>
      </p:sp>
      <p:pic>
        <p:nvPicPr>
          <p:cNvPr id="69" name="Picture 4" descr="Js ">
            <a:extLst>
              <a:ext uri="{FF2B5EF4-FFF2-40B4-BE49-F238E27FC236}">
                <a16:creationId xmlns:a16="http://schemas.microsoft.com/office/drawing/2014/main" id="{2C3ADB7F-178B-3236-FB5B-8E4EB3687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927" y="5380470"/>
            <a:ext cx="822723" cy="822723"/>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EF2D642F-EAD1-F7BE-1644-7E139D49009E}"/>
              </a:ext>
            </a:extLst>
          </p:cNvPr>
          <p:cNvGrpSpPr/>
          <p:nvPr/>
        </p:nvGrpSpPr>
        <p:grpSpPr>
          <a:xfrm>
            <a:off x="2920994" y="7248519"/>
            <a:ext cx="1478588" cy="1478588"/>
            <a:chOff x="2385471" y="-2133600"/>
            <a:chExt cx="1478588" cy="1478588"/>
          </a:xfrm>
          <a:effectLst>
            <a:outerShdw blurRad="50800" dist="38100" dir="5400000" algn="t" rotWithShape="0">
              <a:prstClr val="black">
                <a:alpha val="40000"/>
              </a:prstClr>
            </a:outerShdw>
          </a:effectLst>
        </p:grpSpPr>
        <p:sp>
          <p:nvSpPr>
            <p:cNvPr id="71" name="Rectangle: Rounded Corners 70">
              <a:extLst>
                <a:ext uri="{FF2B5EF4-FFF2-40B4-BE49-F238E27FC236}">
                  <a16:creationId xmlns:a16="http://schemas.microsoft.com/office/drawing/2014/main" id="{038F8ED6-337C-EB45-6E74-5C0F57297699}"/>
                </a:ext>
              </a:extLst>
            </p:cNvPr>
            <p:cNvSpPr/>
            <p:nvPr/>
          </p:nvSpPr>
          <p:spPr>
            <a:xfrm>
              <a:off x="2385471" y="-2133600"/>
              <a:ext cx="1478588" cy="147858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4" descr="Django ">
              <a:extLst>
                <a:ext uri="{FF2B5EF4-FFF2-40B4-BE49-F238E27FC236}">
                  <a16:creationId xmlns:a16="http://schemas.microsoft.com/office/drawing/2014/main" id="{448BFCE2-B95B-B49A-D127-DF6381429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9709" y="-1844396"/>
              <a:ext cx="870112" cy="8701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3F4406F1-5E10-A6F3-9F59-142ECF0CF4A1}"/>
              </a:ext>
            </a:extLst>
          </p:cNvPr>
          <p:cNvGrpSpPr/>
          <p:nvPr/>
        </p:nvGrpSpPr>
        <p:grpSpPr>
          <a:xfrm>
            <a:off x="12417703" y="381543"/>
            <a:ext cx="8135182" cy="6059403"/>
            <a:chOff x="3356283" y="399298"/>
            <a:chExt cx="8135182" cy="6059403"/>
          </a:xfrm>
        </p:grpSpPr>
        <p:sp>
          <p:nvSpPr>
            <p:cNvPr id="75" name="Rectangle: Rounded Corners 74">
              <a:extLst>
                <a:ext uri="{FF2B5EF4-FFF2-40B4-BE49-F238E27FC236}">
                  <a16:creationId xmlns:a16="http://schemas.microsoft.com/office/drawing/2014/main" id="{D2D07D32-29E8-473B-D9BB-AC714C791D66}"/>
                </a:ext>
              </a:extLst>
            </p:cNvPr>
            <p:cNvSpPr/>
            <p:nvPr/>
          </p:nvSpPr>
          <p:spPr>
            <a:xfrm>
              <a:off x="3356283" y="399298"/>
              <a:ext cx="8135182" cy="6059403"/>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E40F047-02E4-3017-2449-2E39F2C49BD2}"/>
                </a:ext>
              </a:extLst>
            </p:cNvPr>
            <p:cNvSpPr txBox="1"/>
            <p:nvPr/>
          </p:nvSpPr>
          <p:spPr>
            <a:xfrm>
              <a:off x="4675045" y="872089"/>
              <a:ext cx="6630601" cy="1569660"/>
            </a:xfrm>
            <a:prstGeom prst="rect">
              <a:avLst/>
            </a:prstGeom>
            <a:noFill/>
          </p:spPr>
          <p:txBody>
            <a:bodyPr wrap="square" rtlCol="0">
              <a:spAutoFit/>
            </a:bodyPr>
            <a:lstStyle/>
            <a:p>
              <a:r>
                <a:rPr lang="en-US" sz="3200">
                  <a:latin typeface="iCiel Brandon Text Bold" panose="020B0803020203060203" pitchFamily="34" charset="0"/>
                </a:rPr>
                <a:t>Là một framework để giúp lập trình web trên nền tảng của ngôn ngữ Python </a:t>
              </a:r>
            </a:p>
          </p:txBody>
        </p:sp>
      </p:grpSp>
      <p:sp>
        <p:nvSpPr>
          <p:cNvPr id="78" name="TextBox 77">
            <a:extLst>
              <a:ext uri="{FF2B5EF4-FFF2-40B4-BE49-F238E27FC236}">
                <a16:creationId xmlns:a16="http://schemas.microsoft.com/office/drawing/2014/main" id="{8A91CA21-E45D-D70A-1002-5FB98191AD1B}"/>
              </a:ext>
            </a:extLst>
          </p:cNvPr>
          <p:cNvSpPr txBox="1"/>
          <p:nvPr/>
        </p:nvSpPr>
        <p:spPr>
          <a:xfrm>
            <a:off x="13736465" y="2730246"/>
            <a:ext cx="5951132" cy="3046988"/>
          </a:xfrm>
          <a:prstGeom prst="rect">
            <a:avLst/>
          </a:prstGeom>
          <a:noFill/>
        </p:spPr>
        <p:txBody>
          <a:bodyPr wrap="square" rtlCol="0">
            <a:spAutoFit/>
          </a:bodyPr>
          <a:lstStyle/>
          <a:p>
            <a:r>
              <a:rPr lang="vi-VN" sz="3200">
                <a:latin typeface="iCiel Brandon Text Bold" panose="020B0803020203060203" pitchFamily="34" charset="0"/>
              </a:rPr>
              <a:t>Django cung cấp cấu trúc tổ chức dự án rõ ràng và các module tích hợp sẵn, giúp giảm thiểu việc phải viết mã từ đầu và đơn giản hóa quá trình phát triển ứng dụng.</a:t>
            </a:r>
            <a:endParaRPr lang="en-US" sz="3200">
              <a:latin typeface="iCiel Brandon Text Bold" panose="020B0803020203060203" pitchFamily="34" charset="0"/>
            </a:endParaRPr>
          </a:p>
        </p:txBody>
      </p:sp>
    </p:spTree>
    <p:extLst>
      <p:ext uri="{BB962C8B-B14F-4D97-AF65-F5344CB8AC3E}">
        <p14:creationId xmlns:p14="http://schemas.microsoft.com/office/powerpoint/2010/main" val="270620586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par>
                                <p:cTn id="13" presetID="22" presetClass="entr" presetSubtype="8"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par>
                                <p:cTn id="16" presetID="22" presetClass="entr" presetSubtype="8"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par>
                                <p:cTn id="22" presetID="22" presetClass="entr" presetSubtype="8"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left)">
                                      <p:cBhvr>
                                        <p:cTn id="3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66" grpId="0" animBg="1"/>
      <p:bldP spid="68" grpId="0" animBg="1"/>
      <p:bldP spid="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680EF-8449-D155-AA5A-FD84199A5B6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65B80C02-6212-6EEB-2823-D9917893648D}"/>
              </a:ext>
            </a:extLst>
          </p:cNvPr>
          <p:cNvGrpSpPr/>
          <p:nvPr/>
        </p:nvGrpSpPr>
        <p:grpSpPr>
          <a:xfrm>
            <a:off x="3792541" y="399298"/>
            <a:ext cx="8135182" cy="6059403"/>
            <a:chOff x="3356283" y="399298"/>
            <a:chExt cx="8135182" cy="6059403"/>
          </a:xfrm>
        </p:grpSpPr>
        <p:sp>
          <p:nvSpPr>
            <p:cNvPr id="9" name="Rectangle: Rounded Corners 8">
              <a:extLst>
                <a:ext uri="{FF2B5EF4-FFF2-40B4-BE49-F238E27FC236}">
                  <a16:creationId xmlns:a16="http://schemas.microsoft.com/office/drawing/2014/main" id="{88FE502D-6ACE-785C-CC88-5B1126FA4843}"/>
                </a:ext>
              </a:extLst>
            </p:cNvPr>
            <p:cNvSpPr/>
            <p:nvPr/>
          </p:nvSpPr>
          <p:spPr>
            <a:xfrm>
              <a:off x="3356283" y="399298"/>
              <a:ext cx="8135182" cy="6059403"/>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D6FC05-C745-A829-85CD-00B268F4C40B}"/>
                </a:ext>
              </a:extLst>
            </p:cNvPr>
            <p:cNvSpPr txBox="1"/>
            <p:nvPr/>
          </p:nvSpPr>
          <p:spPr>
            <a:xfrm>
              <a:off x="4675045" y="872089"/>
              <a:ext cx="6630601" cy="1569660"/>
            </a:xfrm>
            <a:prstGeom prst="rect">
              <a:avLst/>
            </a:prstGeom>
            <a:noFill/>
          </p:spPr>
          <p:txBody>
            <a:bodyPr wrap="square" rtlCol="0">
              <a:spAutoFit/>
            </a:bodyPr>
            <a:lstStyle/>
            <a:p>
              <a:r>
                <a:rPr lang="en-US" sz="3200">
                  <a:latin typeface="iCiel Brandon Text Bold" panose="020B0803020203060203" pitchFamily="34" charset="0"/>
                </a:rPr>
                <a:t>Là một framework để giúp lập trình web trên nền tảng của ngôn ngữ Python </a:t>
              </a:r>
            </a:p>
          </p:txBody>
        </p:sp>
      </p:grpSp>
      <p:sp>
        <p:nvSpPr>
          <p:cNvPr id="54" name="TextBox 53">
            <a:extLst>
              <a:ext uri="{FF2B5EF4-FFF2-40B4-BE49-F238E27FC236}">
                <a16:creationId xmlns:a16="http://schemas.microsoft.com/office/drawing/2014/main" id="{685EBCB3-F100-E583-7669-7E0BB04CFE5D}"/>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5" name="TextBox 54">
            <a:extLst>
              <a:ext uri="{FF2B5EF4-FFF2-40B4-BE49-F238E27FC236}">
                <a16:creationId xmlns:a16="http://schemas.microsoft.com/office/drawing/2014/main" id="{91480F79-71B1-4243-81A3-3844E1CB0487}"/>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6" name="Group 55">
            <a:extLst>
              <a:ext uri="{FF2B5EF4-FFF2-40B4-BE49-F238E27FC236}">
                <a16:creationId xmlns:a16="http://schemas.microsoft.com/office/drawing/2014/main" id="{EFAC8AFA-03CD-8331-49F8-F919DF1BB50B}"/>
              </a:ext>
            </a:extLst>
          </p:cNvPr>
          <p:cNvGrpSpPr/>
          <p:nvPr/>
        </p:nvGrpSpPr>
        <p:grpSpPr>
          <a:xfrm>
            <a:off x="-33164" y="0"/>
            <a:ext cx="2656852" cy="6858000"/>
            <a:chOff x="2385471" y="-7188889"/>
            <a:chExt cx="2440527" cy="6858000"/>
          </a:xfrm>
        </p:grpSpPr>
        <p:sp>
          <p:nvSpPr>
            <p:cNvPr id="57" name="Rectangle 56">
              <a:extLst>
                <a:ext uri="{FF2B5EF4-FFF2-40B4-BE49-F238E27FC236}">
                  <a16:creationId xmlns:a16="http://schemas.microsoft.com/office/drawing/2014/main" id="{DF070AB9-0B8D-41E8-3FF3-17772207E742}"/>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AD5E6E6-624C-B2D2-50D4-611E7E3B10CB}"/>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9" name="TextBox 58">
              <a:extLst>
                <a:ext uri="{FF2B5EF4-FFF2-40B4-BE49-F238E27FC236}">
                  <a16:creationId xmlns:a16="http://schemas.microsoft.com/office/drawing/2014/main" id="{2D4B2880-3DD1-2936-3128-550B72FDB815}"/>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grpSp>
        <p:nvGrpSpPr>
          <p:cNvPr id="5" name="Group 4">
            <a:extLst>
              <a:ext uri="{FF2B5EF4-FFF2-40B4-BE49-F238E27FC236}">
                <a16:creationId xmlns:a16="http://schemas.microsoft.com/office/drawing/2014/main" id="{496051D6-B5F7-104D-D1EB-3CCFC671F077}"/>
              </a:ext>
            </a:extLst>
          </p:cNvPr>
          <p:cNvGrpSpPr/>
          <p:nvPr/>
        </p:nvGrpSpPr>
        <p:grpSpPr>
          <a:xfrm>
            <a:off x="3168054" y="898595"/>
            <a:ext cx="914420" cy="591675"/>
            <a:chOff x="2978684" y="556300"/>
            <a:chExt cx="1588798" cy="1157744"/>
          </a:xfrm>
        </p:grpSpPr>
        <p:pic>
          <p:nvPicPr>
            <p:cNvPr id="6" name="Picture 2" descr="Css 3 ">
              <a:extLst>
                <a:ext uri="{FF2B5EF4-FFF2-40B4-BE49-F238E27FC236}">
                  <a16:creationId xmlns:a16="http://schemas.microsoft.com/office/drawing/2014/main" id="{D49AE1C0-E65E-33C2-5675-39C777861A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852417">
              <a:off x="2978684" y="616999"/>
              <a:ext cx="829855" cy="829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Js ">
              <a:extLst>
                <a:ext uri="{FF2B5EF4-FFF2-40B4-BE49-F238E27FC236}">
                  <a16:creationId xmlns:a16="http://schemas.microsoft.com/office/drawing/2014/main" id="{C4BE0223-8704-58CD-3B40-F4AA89DC6B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19783">
              <a:off x="3713723" y="556300"/>
              <a:ext cx="853759" cy="853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ml 5 ">
              <a:extLst>
                <a:ext uri="{FF2B5EF4-FFF2-40B4-BE49-F238E27FC236}">
                  <a16:creationId xmlns:a16="http://schemas.microsoft.com/office/drawing/2014/main" id="{81DBF3CD-866C-7188-E051-9204B1BD80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7819" y="788100"/>
              <a:ext cx="925944" cy="925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1E5C8973-96BD-1F4F-887C-8F4B90F15786}"/>
              </a:ext>
            </a:extLst>
          </p:cNvPr>
          <p:cNvGrpSpPr/>
          <p:nvPr/>
        </p:nvGrpSpPr>
        <p:grpSpPr>
          <a:xfrm>
            <a:off x="2946503" y="277764"/>
            <a:ext cx="1478588" cy="1478588"/>
            <a:chOff x="2385471" y="-2133600"/>
            <a:chExt cx="1478588" cy="1478588"/>
          </a:xfrm>
          <a:effectLst>
            <a:outerShdw blurRad="50800" dist="38100" dir="5400000" algn="t" rotWithShape="0">
              <a:prstClr val="black">
                <a:alpha val="40000"/>
              </a:prstClr>
            </a:outerShdw>
          </a:effectLst>
        </p:grpSpPr>
        <p:sp>
          <p:nvSpPr>
            <p:cNvPr id="71" name="Rectangle: Rounded Corners 70">
              <a:extLst>
                <a:ext uri="{FF2B5EF4-FFF2-40B4-BE49-F238E27FC236}">
                  <a16:creationId xmlns:a16="http://schemas.microsoft.com/office/drawing/2014/main" id="{A2EEE5F3-C991-D4B2-C494-D2801563548B}"/>
                </a:ext>
              </a:extLst>
            </p:cNvPr>
            <p:cNvSpPr/>
            <p:nvPr/>
          </p:nvSpPr>
          <p:spPr>
            <a:xfrm>
              <a:off x="2385471" y="-2133600"/>
              <a:ext cx="1478588" cy="147858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4" descr="Django ">
              <a:extLst>
                <a:ext uri="{FF2B5EF4-FFF2-40B4-BE49-F238E27FC236}">
                  <a16:creationId xmlns:a16="http://schemas.microsoft.com/office/drawing/2014/main" id="{83BBAE39-AB5E-C39F-2762-232BE0436F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9709" y="-1844396"/>
              <a:ext cx="870112" cy="87011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6507C934-8CD7-0D21-D821-5A69DCB54CF8}"/>
              </a:ext>
            </a:extLst>
          </p:cNvPr>
          <p:cNvSpPr txBox="1"/>
          <p:nvPr/>
        </p:nvSpPr>
        <p:spPr>
          <a:xfrm>
            <a:off x="5096996" y="2714759"/>
            <a:ext cx="5951132" cy="3046988"/>
          </a:xfrm>
          <a:prstGeom prst="rect">
            <a:avLst/>
          </a:prstGeom>
          <a:noFill/>
        </p:spPr>
        <p:txBody>
          <a:bodyPr wrap="square" rtlCol="0">
            <a:spAutoFit/>
          </a:bodyPr>
          <a:lstStyle/>
          <a:p>
            <a:r>
              <a:rPr lang="vi-VN" sz="3200">
                <a:latin typeface="iCiel Brandon Text Bold" panose="020B0803020203060203" pitchFamily="34" charset="0"/>
              </a:rPr>
              <a:t>Django cung cấp cấu trúc tổ chức dự án rõ ràng và các module tích hợp sẵn, giúp giảm thiểu việc phải viết mã từ đầu và đơn giản hóa quá trình phát triển ứng dụng.</a:t>
            </a:r>
            <a:endParaRPr lang="en-US" sz="3200">
              <a:latin typeface="iCiel Brandon Text Bold" panose="020B0803020203060203" pitchFamily="34" charset="0"/>
            </a:endParaRPr>
          </a:p>
        </p:txBody>
      </p:sp>
      <p:grpSp>
        <p:nvGrpSpPr>
          <p:cNvPr id="14" name="Group 13">
            <a:extLst>
              <a:ext uri="{FF2B5EF4-FFF2-40B4-BE49-F238E27FC236}">
                <a16:creationId xmlns:a16="http://schemas.microsoft.com/office/drawing/2014/main" id="{E017E0E7-C023-F114-7E84-7F43C5F4F2A3}"/>
              </a:ext>
            </a:extLst>
          </p:cNvPr>
          <p:cNvGrpSpPr/>
          <p:nvPr/>
        </p:nvGrpSpPr>
        <p:grpSpPr>
          <a:xfrm>
            <a:off x="2623688" y="-1384255"/>
            <a:ext cx="2636100" cy="1251646"/>
            <a:chOff x="8385521" y="2749779"/>
            <a:chExt cx="2787303" cy="1293582"/>
          </a:xfrm>
        </p:grpSpPr>
        <p:sp>
          <p:nvSpPr>
            <p:cNvPr id="15" name="Rectangle: Rounded Corners 14">
              <a:extLst>
                <a:ext uri="{FF2B5EF4-FFF2-40B4-BE49-F238E27FC236}">
                  <a16:creationId xmlns:a16="http://schemas.microsoft.com/office/drawing/2014/main" id="{245EC2DE-2A03-A5BC-27F6-24475B376E5B}"/>
                </a:ext>
              </a:extLst>
            </p:cNvPr>
            <p:cNvSpPr/>
            <p:nvPr/>
          </p:nvSpPr>
          <p:spPr>
            <a:xfrm>
              <a:off x="8385521" y="2749779"/>
              <a:ext cx="2787303" cy="129358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4C1E8"/>
                </a:solidFill>
                <a:latin typeface="iCiel Brandon Text Bold" panose="020B0803020203060203" pitchFamily="34" charset="0"/>
              </a:endParaRPr>
            </a:p>
          </p:txBody>
        </p:sp>
        <p:pic>
          <p:nvPicPr>
            <p:cNvPr id="16" name="Picture 6">
              <a:extLst>
                <a:ext uri="{FF2B5EF4-FFF2-40B4-BE49-F238E27FC236}">
                  <a16:creationId xmlns:a16="http://schemas.microsoft.com/office/drawing/2014/main" id="{BFBE1F84-1C56-7EEE-96B1-39BCBF127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8987" y="3113402"/>
              <a:ext cx="2595537" cy="5232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74883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0479D-068B-D140-681F-51691CEEDE92}"/>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48F7E3FF-DC03-7C25-22DA-DE84D06ABD1E}"/>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55" name="TextBox 54">
            <a:extLst>
              <a:ext uri="{FF2B5EF4-FFF2-40B4-BE49-F238E27FC236}">
                <a16:creationId xmlns:a16="http://schemas.microsoft.com/office/drawing/2014/main" id="{9EC4465B-3F53-D905-54A0-4D215212B4A5}"/>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6" name="Group 55">
            <a:extLst>
              <a:ext uri="{FF2B5EF4-FFF2-40B4-BE49-F238E27FC236}">
                <a16:creationId xmlns:a16="http://schemas.microsoft.com/office/drawing/2014/main" id="{79AB663F-3556-C99D-178B-48910D8F661E}"/>
              </a:ext>
            </a:extLst>
          </p:cNvPr>
          <p:cNvGrpSpPr/>
          <p:nvPr/>
        </p:nvGrpSpPr>
        <p:grpSpPr>
          <a:xfrm>
            <a:off x="-33164" y="0"/>
            <a:ext cx="2656852" cy="6858000"/>
            <a:chOff x="2385471" y="-7188889"/>
            <a:chExt cx="2440527" cy="6858000"/>
          </a:xfrm>
        </p:grpSpPr>
        <p:sp>
          <p:nvSpPr>
            <p:cNvPr id="57" name="Rectangle 56">
              <a:extLst>
                <a:ext uri="{FF2B5EF4-FFF2-40B4-BE49-F238E27FC236}">
                  <a16:creationId xmlns:a16="http://schemas.microsoft.com/office/drawing/2014/main" id="{08D3245D-63D3-C3CF-0A18-7A2AF1573311}"/>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87C88DF-3098-88BD-7327-9B8991F31087}"/>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9" name="TextBox 58">
              <a:extLst>
                <a:ext uri="{FF2B5EF4-FFF2-40B4-BE49-F238E27FC236}">
                  <a16:creationId xmlns:a16="http://schemas.microsoft.com/office/drawing/2014/main" id="{40DB59A1-7060-0D4F-C39C-22D6017E51D6}"/>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2" name="Rectangle: Rounded Corners 1">
            <a:extLst>
              <a:ext uri="{FF2B5EF4-FFF2-40B4-BE49-F238E27FC236}">
                <a16:creationId xmlns:a16="http://schemas.microsoft.com/office/drawing/2014/main" id="{B16D1A2A-3C2F-BE0A-5CBB-C48481BAB07F}"/>
              </a:ext>
            </a:extLst>
          </p:cNvPr>
          <p:cNvSpPr/>
          <p:nvPr/>
        </p:nvSpPr>
        <p:spPr>
          <a:xfrm>
            <a:off x="2694552" y="576673"/>
            <a:ext cx="9288901" cy="5652677"/>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2CD95A-4DE8-F3AB-C485-B0D87DF0A080}"/>
              </a:ext>
            </a:extLst>
          </p:cNvPr>
          <p:cNvSpPr txBox="1"/>
          <p:nvPr/>
        </p:nvSpPr>
        <p:spPr>
          <a:xfrm>
            <a:off x="2961854" y="1469159"/>
            <a:ext cx="8871425" cy="1323439"/>
          </a:xfrm>
          <a:prstGeom prst="rect">
            <a:avLst/>
          </a:prstGeom>
          <a:noFill/>
        </p:spPr>
        <p:txBody>
          <a:bodyPr wrap="square" rtlCol="0">
            <a:spAutoFit/>
          </a:bodyPr>
          <a:lstStyle/>
          <a:p>
            <a:r>
              <a:rPr lang="en-US" sz="4000" kern="0">
                <a:effectLst/>
                <a:latin typeface="iCiel Brandon Text Bold" panose="020B0803020203060203" pitchFamily="34" charset="0"/>
                <a:ea typeface="Times New Roman" panose="02020603050405020304" pitchFamily="18" charset="0"/>
              </a:rPr>
              <a:t>Playwright là một thư viện một công cụ giúp tự động hoá trình duyệt.</a:t>
            </a:r>
            <a:endParaRPr lang="en-US" sz="6000">
              <a:latin typeface="iCiel Brandon Text Bold" panose="020B0803020203060203" pitchFamily="34" charset="0"/>
            </a:endParaRPr>
          </a:p>
        </p:txBody>
      </p:sp>
      <p:sp>
        <p:nvSpPr>
          <p:cNvPr id="4" name="TextBox 3">
            <a:extLst>
              <a:ext uri="{FF2B5EF4-FFF2-40B4-BE49-F238E27FC236}">
                <a16:creationId xmlns:a16="http://schemas.microsoft.com/office/drawing/2014/main" id="{76AC74F9-7E5E-E627-FEC4-1E632962CE30}"/>
              </a:ext>
            </a:extLst>
          </p:cNvPr>
          <p:cNvSpPr txBox="1"/>
          <p:nvPr/>
        </p:nvSpPr>
        <p:spPr>
          <a:xfrm>
            <a:off x="2994604" y="3151758"/>
            <a:ext cx="8838675" cy="707886"/>
          </a:xfrm>
          <a:prstGeom prst="rect">
            <a:avLst/>
          </a:prstGeom>
          <a:noFill/>
        </p:spPr>
        <p:txBody>
          <a:bodyPr wrap="square" rtlCol="0">
            <a:spAutoFit/>
          </a:bodyPr>
          <a:lstStyle/>
          <a:p>
            <a:r>
              <a:rPr lang="en-US" sz="4000">
                <a:latin typeface="iCiel Brandon Text Bold" panose="020B0803020203060203" pitchFamily="34" charset="0"/>
              </a:rPr>
              <a:t>Dùng để thu thập dữ liệu</a:t>
            </a:r>
          </a:p>
        </p:txBody>
      </p:sp>
      <p:grpSp>
        <p:nvGrpSpPr>
          <p:cNvPr id="11" name="Group 10">
            <a:extLst>
              <a:ext uri="{FF2B5EF4-FFF2-40B4-BE49-F238E27FC236}">
                <a16:creationId xmlns:a16="http://schemas.microsoft.com/office/drawing/2014/main" id="{CF84EB6C-7213-DC18-0E01-8255F3097DC6}"/>
              </a:ext>
            </a:extLst>
          </p:cNvPr>
          <p:cNvGrpSpPr/>
          <p:nvPr/>
        </p:nvGrpSpPr>
        <p:grpSpPr>
          <a:xfrm>
            <a:off x="2694552" y="84878"/>
            <a:ext cx="2636100" cy="1251646"/>
            <a:chOff x="8385521" y="2749779"/>
            <a:chExt cx="2787303" cy="1293582"/>
          </a:xfrm>
        </p:grpSpPr>
        <p:sp>
          <p:nvSpPr>
            <p:cNvPr id="14" name="Rectangle: Rounded Corners 13">
              <a:extLst>
                <a:ext uri="{FF2B5EF4-FFF2-40B4-BE49-F238E27FC236}">
                  <a16:creationId xmlns:a16="http://schemas.microsoft.com/office/drawing/2014/main" id="{8AFBF15A-8209-64F3-36B4-AA1CB58EC5DA}"/>
                </a:ext>
              </a:extLst>
            </p:cNvPr>
            <p:cNvSpPr/>
            <p:nvPr/>
          </p:nvSpPr>
          <p:spPr>
            <a:xfrm>
              <a:off x="8385521" y="2749779"/>
              <a:ext cx="2787303" cy="129358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4C1E8"/>
                </a:solidFill>
                <a:latin typeface="iCiel Brandon Text Bold" panose="020B0803020203060203" pitchFamily="34" charset="0"/>
              </a:endParaRPr>
            </a:p>
          </p:txBody>
        </p:sp>
        <p:pic>
          <p:nvPicPr>
            <p:cNvPr id="15" name="Picture 6">
              <a:extLst>
                <a:ext uri="{FF2B5EF4-FFF2-40B4-BE49-F238E27FC236}">
                  <a16:creationId xmlns:a16="http://schemas.microsoft.com/office/drawing/2014/main" id="{B5CB6881-DDEB-2079-000E-1EEC86BF2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987" y="3113402"/>
              <a:ext cx="2595537" cy="5232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5334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5130</TotalTime>
  <Words>2656</Words>
  <Application>Microsoft Office PowerPoint</Application>
  <PresentationFormat>Widescreen</PresentationFormat>
  <Paragraphs>553</Paragraphs>
  <Slides>46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Barlow</vt:lpstr>
      <vt:lpstr>Aptos</vt:lpstr>
      <vt:lpstr>iCiel Brandon Text Bold</vt:lpstr>
      <vt:lpstr>K2D</vt:lpstr>
      <vt:lpstr>Wingdings</vt:lpstr>
      <vt:lpstr>Readex Pro</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kiey Ben</cp:lastModifiedBy>
  <cp:revision>235</cp:revision>
  <dcterms:created xsi:type="dcterms:W3CDTF">2022-07-01T08:15:51Z</dcterms:created>
  <dcterms:modified xsi:type="dcterms:W3CDTF">2024-12-11T02:20:27Z</dcterms:modified>
</cp:coreProperties>
</file>